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93" r:id="rId1"/>
    <p:sldMasterId id="2147484456" r:id="rId2"/>
  </p:sldMasterIdLst>
  <p:notesMasterIdLst>
    <p:notesMasterId r:id="rId33"/>
  </p:notesMasterIdLst>
  <p:handoutMasterIdLst>
    <p:handoutMasterId r:id="rId34"/>
  </p:handoutMasterIdLst>
  <p:sldIdLst>
    <p:sldId id="256" r:id="rId3"/>
    <p:sldId id="338" r:id="rId4"/>
    <p:sldId id="318" r:id="rId5"/>
    <p:sldId id="263" r:id="rId6"/>
    <p:sldId id="273" r:id="rId7"/>
    <p:sldId id="317" r:id="rId8"/>
    <p:sldId id="340" r:id="rId9"/>
    <p:sldId id="274" r:id="rId10"/>
    <p:sldId id="265" r:id="rId11"/>
    <p:sldId id="333" r:id="rId12"/>
    <p:sldId id="316" r:id="rId13"/>
    <p:sldId id="278" r:id="rId14"/>
    <p:sldId id="282" r:id="rId15"/>
    <p:sldId id="312" r:id="rId16"/>
    <p:sldId id="315" r:id="rId17"/>
    <p:sldId id="285" r:id="rId18"/>
    <p:sldId id="267" r:id="rId19"/>
    <p:sldId id="297" r:id="rId20"/>
    <p:sldId id="330" r:id="rId21"/>
    <p:sldId id="331" r:id="rId22"/>
    <p:sldId id="300" r:id="rId23"/>
    <p:sldId id="336" r:id="rId24"/>
    <p:sldId id="268" r:id="rId25"/>
    <p:sldId id="329" r:id="rId26"/>
    <p:sldId id="305" r:id="rId27"/>
    <p:sldId id="339" r:id="rId28"/>
    <p:sldId id="334" r:id="rId29"/>
    <p:sldId id="324" r:id="rId30"/>
    <p:sldId id="337" r:id="rId31"/>
    <p:sldId id="309" r:id="rId3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1" autoAdjust="0"/>
    <p:restoredTop sz="94170" autoAdjust="0"/>
  </p:normalViewPr>
  <p:slideViewPr>
    <p:cSldViewPr snapToGrid="0" snapToObjects="1">
      <p:cViewPr varScale="1">
        <p:scale>
          <a:sx n="105" d="100"/>
          <a:sy n="105" d="100"/>
        </p:scale>
        <p:origin x="4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2A4E0A5-63E5-410B-AF2A-B2806A0AFE24}" type="datetime1">
              <a:rPr lang="en-US" altLang="en-US"/>
              <a:pPr>
                <a:defRPr/>
              </a:pPr>
              <a:t>9/19/2024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13BBDB2-B0A2-4371-8C6B-CAF7B75C8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0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DD1232F-09E8-4E6C-BD15-972113E9CCD1}" type="datetime1">
              <a:rPr lang="en-US" altLang="en-US"/>
              <a:pPr>
                <a:defRPr/>
              </a:pPr>
              <a:t>9/19/2024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040508-E19A-4606-A4A4-12F2E9DF4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609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95621-C4C3-4BBA-8A05-8F2DA939DF5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73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76C1CF-8FF3-42E7-9201-731F3FF7B55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AE0738-B40A-4E26-8964-51BFB7DC3B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34D460-ADB2-43ED-AD0C-D507AD7FC67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0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5" y="1648966"/>
            <a:ext cx="6512273" cy="933758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5" y="2581894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3" y="4495268"/>
            <a:ext cx="6511925" cy="305857"/>
          </a:xfrm>
          <a:noFill/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6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227263"/>
            <a:ext cx="407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cap="all" smtClean="0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539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5" y="1648966"/>
            <a:ext cx="6512273" cy="933758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5" y="2581894"/>
            <a:ext cx="6512273" cy="69765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3" y="4495268"/>
            <a:ext cx="6511925" cy="305857"/>
          </a:xfrm>
          <a:noFill/>
        </p:spPr>
        <p:txBody>
          <a:bodyPr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53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433733" cy="325417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769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82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9738"/>
            <a:ext cx="76623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231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3680702" cy="2992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79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6"/>
            <a:ext cx="3682148" cy="29922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194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50667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8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89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97639"/>
            <a:ext cx="2700862" cy="54215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9" y="1175845"/>
            <a:ext cx="4529667" cy="32945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65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8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30416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20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37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433733" cy="325417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6245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227263"/>
            <a:ext cx="407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cap="all" smtClean="0">
                <a:solidFill>
                  <a:schemeClr val="bg2"/>
                </a:solidFill>
                <a:latin typeface="Arial Narrow" charset="0"/>
                <a:cs typeface="Arial Narrow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6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1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9738"/>
            <a:ext cx="7662333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058179"/>
            <a:ext cx="3708400" cy="336578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554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6783" cy="4159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3680708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3680702" cy="29922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003879"/>
            <a:ext cx="3682154" cy="268671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418896"/>
            <a:ext cx="3682148" cy="299223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85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50667" cy="4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74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97639"/>
            <a:ext cx="2700862" cy="54215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9" y="1175845"/>
            <a:ext cx="4529667" cy="329455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2700863" cy="329455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02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75138"/>
            <a:ext cx="7289798" cy="338067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4230416"/>
            <a:ext cx="7289799" cy="26351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6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1AE5CC5-E101-41A5-8207-C3A532D523F4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57200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00" cap="all" smtClean="0">
                <a:solidFill>
                  <a:schemeClr val="bg2"/>
                </a:solidFill>
              </a:rPr>
              <a:t>parliament’s official documents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F26D7CB-91FA-4E2C-B699-8D1DB712D409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chemeClr val="tx2"/>
          </a:solidFill>
          <a:latin typeface="Arial Narrow"/>
          <a:ea typeface="ＭＳ Ｐゴシック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rgbClr val="5B656B"/>
          </a:solidFill>
          <a:latin typeface="+mn-lt"/>
          <a:ea typeface="ＭＳ Ｐゴシック" charset="0"/>
          <a:cs typeface="ＭＳ Ｐゴシック" charset="0"/>
        </a:defRPr>
      </a:lvl1pPr>
      <a:lvl2pPr marL="230188" indent="-230188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itchFamily="2" charset="2"/>
        <a:buChar char="§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2pPr>
      <a:lvl3pPr marL="719138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Font typeface="Arial" charset="0"/>
        <a:buChar char="•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3pPr>
      <a:lvl4pPr marL="10795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itchFamily="18" charset="2"/>
        <a:buChar char="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6664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75612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EEBF0F6-AC41-4A36-91DB-E3144EFEB061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457200" y="4748213"/>
            <a:ext cx="7078663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00" cap="all" smtClean="0">
                <a:solidFill>
                  <a:schemeClr val="bg2"/>
                </a:solidFill>
              </a:rPr>
              <a:t>PARLIAMENT’S OFFICIAL</a:t>
            </a:r>
            <a:r>
              <a:rPr lang="en-US" sz="700" cap="all" baseline="0" smtClean="0">
                <a:solidFill>
                  <a:schemeClr val="bg2"/>
                </a:solidFill>
              </a:rPr>
              <a:t> DOCUMENTS</a:t>
            </a:r>
            <a:endParaRPr lang="en-US" sz="700" cap="all" smtClean="0">
              <a:solidFill>
                <a:schemeClr val="bg2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737600" y="488950"/>
            <a:ext cx="406400" cy="230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9F07098-7BFD-4AE2-8304-0EC2967D7B26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chemeClr val="tx2"/>
          </a:solidFill>
          <a:latin typeface="Arial Narrow"/>
          <a:ea typeface="ＭＳ Ｐゴシック" charset="0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  <a:cs typeface="Arial Narrow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rgbClr val="5B656B"/>
          </a:solidFill>
          <a:latin typeface="+mn-lt"/>
          <a:ea typeface="ＭＳ Ｐゴシック" charset="0"/>
          <a:cs typeface="ＭＳ Ｐゴシック" charset="0"/>
        </a:defRPr>
      </a:lvl1pPr>
      <a:lvl2pPr marL="230188" indent="-230188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itchFamily="2" charset="2"/>
        <a:buChar char="§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2pPr>
      <a:lvl3pPr marL="719138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Font typeface="Arial" charset="0"/>
        <a:buChar char="•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3pPr>
      <a:lvl4pPr marL="10795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itchFamily="18" charset="2"/>
        <a:buChar char=""/>
        <a:defRPr sz="1200" kern="1200">
          <a:solidFill>
            <a:srgbClr val="5B656B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about-parliament/en/organisation-and-rules" TargetMode="External"/><Relationship Id="rId2" Type="http://schemas.openxmlformats.org/officeDocument/2006/relationships/hyperlink" Target="https://www.europarl.europa.eu/about-parliament/en/powers-and-procedur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www.europarl.europa.eu/aboutparliament/en/20150201PVL00010/Organisation-and-rules" TargetMode="External"/><Relationship Id="rId4" Type="http://schemas.openxmlformats.org/officeDocument/2006/relationships/hyperlink" Target="http://www.europarl.europa.eu/sides/getLastRules.do?language=EN&amp;reference=TO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uroparl.europa.eu/portalep/Downloads/docep/repere/docep/Welcome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uroparl.europa.eu/dm4epRD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1649413"/>
            <a:ext cx="6511925" cy="93345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smtClean="0"/>
              <a:t>Parliament’s official documents</a:t>
            </a:r>
            <a:endParaRPr lang="en-GB" sz="300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47688" y="2581275"/>
            <a:ext cx="6511925" cy="698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z="1600" smtClean="0">
                <a:ea typeface="ＭＳ Ｐゴシック" pitchFamily="34" charset="-128"/>
              </a:rPr>
              <a:t>EP document models, DocEP, Translation workflows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7688" y="4256088"/>
            <a:ext cx="6511925" cy="544512"/>
          </a:xfrm>
        </p:spPr>
        <p:txBody>
          <a:bodyPr/>
          <a:lstStyle/>
          <a:p>
            <a:pPr marL="0" indent="0" eaLnBrk="1" hangingPunct="1"/>
            <a:r>
              <a:rPr lang="en-GB" altLang="en-US" dirty="0" smtClean="0">
                <a:ea typeface="ＭＳ Ｐゴシック" pitchFamily="34" charset="-128"/>
              </a:rPr>
              <a:t/>
            </a:r>
            <a:br>
              <a:rPr lang="en-GB" altLang="en-US" dirty="0" smtClean="0">
                <a:ea typeface="ＭＳ Ｐゴシック" pitchFamily="34" charset="-128"/>
              </a:rPr>
            </a:br>
            <a:r>
              <a:rPr lang="en-GB" altLang="en-US" dirty="0" smtClean="0">
                <a:ea typeface="ＭＳ Ｐゴシック" pitchFamily="34" charset="-128"/>
              </a:rPr>
              <a:t>DIRECTORATE-GENERAL FOR TRANSLATION –  Information Technology &amp; IT Support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</a:t>
            </a:r>
            <a:endParaRPr lang="en-GB" sz="240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49375"/>
            <a:ext cx="7796213" cy="3140075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Is an MS Word Add-in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Creates documents using the standard wording and presentation of the official RdM models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Adds the necessary tags, </a:t>
            </a:r>
            <a:r>
              <a:rPr lang="nl-NL" altLang="en-US" sz="2200">
                <a:ea typeface="ＭＳ Ｐゴシック" pitchFamily="34" charset="-128"/>
              </a:rPr>
              <a:t>codes, styles and properties, </a:t>
            </a:r>
            <a:r>
              <a:rPr lang="nl-NL" altLang="en-US" sz="2200" smtClean="0">
                <a:ea typeface="ＭＳ Ｐゴシック" pitchFamily="34" charset="-128"/>
              </a:rPr>
              <a:t>which are used for publication of the documents</a:t>
            </a:r>
          </a:p>
          <a:p>
            <a:pPr lvl="2"/>
            <a:r>
              <a:rPr lang="nl-NL" altLang="en-US" sz="2000" smtClean="0">
                <a:ea typeface="ＭＳ Ｐゴシック" pitchFamily="34" charset="-128"/>
              </a:rPr>
              <a:t>in the Public Register (generation of a bibliographical note)</a:t>
            </a:r>
          </a:p>
          <a:p>
            <a:pPr lvl="2"/>
            <a:r>
              <a:rPr lang="nl-NL" altLang="en-US" sz="2000" smtClean="0">
                <a:ea typeface="ＭＳ Ｐゴシック" pitchFamily="34" charset="-128"/>
              </a:rPr>
              <a:t>on Europarl (conversion into xml by Europarl services)</a:t>
            </a:r>
          </a:p>
        </p:txBody>
      </p:sp>
    </p:spTree>
    <p:extLst>
      <p:ext uri="{BB962C8B-B14F-4D97-AF65-F5344CB8AC3E}">
        <p14:creationId xmlns:p14="http://schemas.microsoft.com/office/powerpoint/2010/main" val="39063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 Documents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7163"/>
            <a:ext cx="3708400" cy="2906712"/>
          </a:xfrm>
        </p:spPr>
        <p:txBody>
          <a:bodyPr/>
          <a:lstStyle/>
          <a:p>
            <a:pPr marL="0" indent="0">
              <a:defRPr/>
            </a:pPr>
            <a:r>
              <a:rPr lang="en-GB" altLang="en-US" sz="2200" smtClean="0">
                <a:solidFill>
                  <a:srgbClr val="5B656B"/>
                </a:solidFill>
                <a:ea typeface="ＭＳ Ｐゴシック" pitchFamily="34" charset="-128"/>
              </a:rPr>
              <a:t>Visible elements</a:t>
            </a:r>
            <a:br>
              <a:rPr lang="en-GB" altLang="en-US" sz="2200" smtClean="0">
                <a:solidFill>
                  <a:srgbClr val="5B656B"/>
                </a:solidFill>
                <a:ea typeface="ＭＳ Ｐゴシック" pitchFamily="34" charset="-128"/>
              </a:rPr>
            </a:br>
            <a:r>
              <a:rPr lang="en-GB" altLang="en-US" sz="2000" smtClean="0">
                <a:solidFill>
                  <a:srgbClr val="5B656B"/>
                </a:solidFill>
                <a:ea typeface="ＭＳ Ｐゴシック" pitchFamily="34" charset="-128"/>
              </a:rPr>
              <a:t>(from the models)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800" smtClean="0">
                <a:solidFill>
                  <a:srgbClr val="5B656B"/>
                </a:solidFill>
                <a:ea typeface="ＭＳ Ｐゴシック" pitchFamily="34" charset="-128"/>
              </a:rPr>
              <a:t>Standard wording</a:t>
            </a:r>
            <a:endParaRPr lang="en-GB" altLang="en-US" sz="180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800" smtClean="0">
                <a:solidFill>
                  <a:srgbClr val="5B656B"/>
                </a:solidFill>
                <a:ea typeface="ＭＳ Ｐゴシック" pitchFamily="34" charset="-128"/>
              </a:rPr>
              <a:t>Presentation</a:t>
            </a:r>
            <a:endParaRPr lang="en-GB" altLang="en-US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buFontTx/>
              <a:buChar char="•"/>
              <a:defRPr/>
            </a:pPr>
            <a:endParaRPr lang="en-GB" altLang="en-US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11663" y="1427163"/>
            <a:ext cx="3708400" cy="2906712"/>
          </a:xfrm>
        </p:spPr>
        <p:txBody>
          <a:bodyPr/>
          <a:lstStyle/>
          <a:p>
            <a:pPr marL="0" indent="0">
              <a:defRPr/>
            </a:pPr>
            <a:r>
              <a:rPr lang="nl-NL" altLang="en-US" sz="2200" smtClean="0">
                <a:solidFill>
                  <a:srgbClr val="5B656B"/>
                </a:solidFill>
                <a:ea typeface="ＭＳ Ｐゴシック" pitchFamily="34" charset="-128"/>
              </a:rPr>
              <a:t>Hidden elements</a:t>
            </a:r>
            <a:br>
              <a:rPr lang="nl-NL" altLang="en-US" sz="2200" smtClean="0">
                <a:solidFill>
                  <a:srgbClr val="5B656B"/>
                </a:solidFill>
                <a:ea typeface="ＭＳ Ｐゴシック" pitchFamily="34" charset="-128"/>
              </a:rPr>
            </a:br>
            <a:r>
              <a:rPr lang="nl-NL" altLang="en-US" sz="2000" smtClean="0">
                <a:solidFill>
                  <a:srgbClr val="5B656B"/>
                </a:solidFill>
                <a:ea typeface="ＭＳ Ｐゴシック" pitchFamily="34" charset="-128"/>
              </a:rPr>
              <a:t>(not in the models)</a:t>
            </a:r>
            <a:endParaRPr lang="en-GB" altLang="en-US" sz="200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Tags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Codes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Styles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Document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444" y="214313"/>
            <a:ext cx="3348913" cy="47418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9" y="214313"/>
            <a:ext cx="3354680" cy="47451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12" y="214313"/>
            <a:ext cx="3348913" cy="47418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850" y="214313"/>
            <a:ext cx="3348913" cy="47418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12" y="214313"/>
            <a:ext cx="3348913" cy="47418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712" y="214313"/>
            <a:ext cx="3348913" cy="47418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9" y="228273"/>
            <a:ext cx="3321020" cy="46869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59" y="237799"/>
            <a:ext cx="3303322" cy="46679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" y="475314"/>
            <a:ext cx="3533775" cy="4049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95" y="471201"/>
            <a:ext cx="3533775" cy="407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7888"/>
            <a:ext cx="7789863" cy="1020762"/>
          </a:xfrm>
        </p:spPr>
        <p:txBody>
          <a:bodyPr/>
          <a:lstStyle/>
          <a:p>
            <a:pPr>
              <a:defRPr/>
            </a:pPr>
            <a:r>
              <a:rPr lang="nl-NL" sz="3000" smtClean="0"/>
              <a:t>III. </a:t>
            </a:r>
            <a:r>
              <a:rPr lang="nl-NL" sz="3000" err="1" smtClean="0"/>
              <a:t>Translation</a:t>
            </a:r>
            <a:r>
              <a:rPr lang="nl-NL" sz="3000" smtClean="0"/>
              <a:t> </a:t>
            </a:r>
            <a:r>
              <a:rPr lang="nl-NL" sz="3000" err="1" smtClean="0"/>
              <a:t>workflows</a:t>
            </a:r>
            <a:endParaRPr lang="en-GB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Requirements for translated documents</a:t>
            </a:r>
            <a:endParaRPr lang="en-GB" sz="2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20813"/>
            <a:ext cx="7796213" cy="2795587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Wording and presentation must comply with the official RdM models</a:t>
            </a:r>
          </a:p>
          <a:p>
            <a:pPr>
              <a:buFontTx/>
              <a:buChar char="•"/>
            </a:pPr>
            <a:r>
              <a:rPr lang="nl-NL" altLang="en-US" sz="2200">
                <a:ea typeface="ＭＳ Ｐゴシック" pitchFamily="34" charset="-128"/>
              </a:rPr>
              <a:t>Tagging, codes, styles and d</a:t>
            </a:r>
            <a:r>
              <a:rPr lang="nl-NL" sz="2200"/>
              <a:t>ocument </a:t>
            </a:r>
            <a:r>
              <a:rPr lang="nl-NL" altLang="en-US" sz="2200">
                <a:ea typeface="ＭＳ Ｐゴシック" pitchFamily="34" charset="-128"/>
              </a:rPr>
              <a:t>properties must </a:t>
            </a:r>
            <a:r>
              <a:rPr lang="nl-NL" altLang="en-US" sz="2200" smtClean="0">
                <a:ea typeface="ＭＳ Ｐゴシック" pitchFamily="34" charset="-128"/>
              </a:rPr>
              <a:t>be correct, in order to publish the documents on the Europarl website and in the Public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Two workflows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4250"/>
            <a:ext cx="3592513" cy="3663950"/>
          </a:xfrm>
        </p:spPr>
        <p:txBody>
          <a:bodyPr/>
          <a:lstStyle/>
          <a:p>
            <a:pPr marL="0" indent="0">
              <a:defRPr/>
            </a:pPr>
            <a:r>
              <a:rPr lang="en-GB" altLang="en-US" sz="2200" smtClean="0">
                <a:solidFill>
                  <a:srgbClr val="5B656B"/>
                </a:solidFill>
                <a:ea typeface="ＭＳ Ｐゴシック" pitchFamily="34" charset="-128"/>
              </a:rPr>
              <a:t>Normative TM/BRTM</a:t>
            </a:r>
            <a:endParaRPr lang="en-GB" altLang="en-US" sz="2200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400">
                <a:solidFill>
                  <a:srgbClr val="5B656B"/>
                </a:solidFill>
                <a:ea typeface="ＭＳ Ｐゴシック" pitchFamily="34" charset="-128"/>
              </a:rPr>
              <a:t>Use the sdlxliff file from the</a:t>
            </a:r>
            <a:br>
              <a:rPr lang="nl-NL" altLang="en-US" sz="1400">
                <a:solidFill>
                  <a:srgbClr val="5B656B"/>
                </a:solidFill>
                <a:ea typeface="ＭＳ Ｐゴシック" pitchFamily="34" charset="-128"/>
              </a:rPr>
            </a:br>
            <a:r>
              <a:rPr lang="nl-NL" altLang="en-US" sz="1400">
                <a:solidFill>
                  <a:srgbClr val="5B656B"/>
                </a:solidFill>
                <a:ea typeface="ＭＳ Ｐゴシック" pitchFamily="34" charset="-128"/>
              </a:rPr>
              <a:t>pre-treatment package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400">
                <a:solidFill>
                  <a:srgbClr val="5B656B"/>
                </a:solidFill>
                <a:ea typeface="ＭＳ Ｐゴシック" pitchFamily="34" charset="-128"/>
              </a:rPr>
              <a:t>Use the Normative TM/BRTM to complete the translation of the standard wording, as well as the amendment headings and the left-hand column</a:t>
            </a:r>
          </a:p>
          <a:p>
            <a:pPr marL="0" indent="0">
              <a:defRPr/>
            </a:pPr>
            <a:endParaRPr lang="en-GB" altLang="en-US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buFontTx/>
              <a:buChar char="•"/>
              <a:defRPr/>
            </a:pPr>
            <a:endParaRPr lang="en-GB" altLang="en-US" dirty="0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11663" y="981214"/>
            <a:ext cx="3708400" cy="3955221"/>
          </a:xfrm>
        </p:spPr>
        <p:txBody>
          <a:bodyPr>
            <a:normAutofit fontScale="47500" lnSpcReduction="20000"/>
          </a:bodyPr>
          <a:lstStyle/>
          <a:p>
            <a:pPr marL="0" indent="0">
              <a:defRPr/>
            </a:pPr>
            <a:r>
              <a:rPr lang="nl-NL" altLang="en-US" sz="4600" dirty="0" smtClean="0">
                <a:solidFill>
                  <a:srgbClr val="5B656B"/>
                </a:solidFill>
                <a:ea typeface="ＭＳ Ｐゴシック" pitchFamily="34" charset="-128"/>
              </a:rPr>
              <a:t>DocEP</a:t>
            </a:r>
            <a:endParaRPr lang="en-GB" altLang="en-US" sz="4600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Create the target language (TL) document using the appropriate </a:t>
            </a:r>
            <a:r>
              <a:rPr lang="en-GB" altLang="en-US" sz="2900" dirty="0" err="1" smtClean="0">
                <a:solidFill>
                  <a:srgbClr val="5B656B"/>
                </a:solidFill>
                <a:ea typeface="ＭＳ Ｐゴシック" pitchFamily="34" charset="-128"/>
              </a:rPr>
              <a:t>DocEP</a:t>
            </a: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 template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Follow the on-screen prompts to set </a:t>
            </a:r>
            <a:r>
              <a:rPr lang="en-GB" altLang="en-US" sz="2900" smtClean="0">
                <a:solidFill>
                  <a:srgbClr val="5B656B"/>
                </a:solidFill>
                <a:ea typeface="ＭＳ Ｐゴシック" pitchFamily="34" charset="-128"/>
              </a:rPr>
              <a:t>up the standard wording</a:t>
            </a:r>
            <a:endParaRPr lang="en-GB" altLang="en-US" sz="2900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Copy non-standard content from the original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Add the document to the Studio project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Lock the </a:t>
            </a:r>
            <a:r>
              <a:rPr lang="nl-NL" altLang="en-US" sz="2900" smtClean="0">
                <a:solidFill>
                  <a:srgbClr val="5B656B"/>
                </a:solidFill>
                <a:ea typeface="ＭＳ Ｐゴシック" pitchFamily="34" charset="-128"/>
              </a:rPr>
              <a:t>segments set up with DocEP, as they are already in the TL</a:t>
            </a:r>
            <a:endParaRPr lang="nl-NL" altLang="en-US" sz="2900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Use </a:t>
            </a:r>
            <a:r>
              <a:rPr lang="en-GB" altLang="en-US" sz="2900" dirty="0">
                <a:solidFill>
                  <a:srgbClr val="5B656B"/>
                </a:solidFill>
                <a:ea typeface="ＭＳ Ｐゴシック" pitchFamily="34" charset="-128"/>
              </a:rPr>
              <a:t>the </a:t>
            </a: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Normative TM/BRTM to </a:t>
            </a:r>
            <a:r>
              <a:rPr lang="en-GB" altLang="en-US" sz="2900" dirty="0">
                <a:solidFill>
                  <a:srgbClr val="5B656B"/>
                </a:solidFill>
                <a:ea typeface="ＭＳ Ｐゴシック" pitchFamily="34" charset="-128"/>
              </a:rPr>
              <a:t>get the </a:t>
            </a:r>
            <a:r>
              <a:rPr lang="en-GB" altLang="en-US" sz="2900" dirty="0" smtClean="0">
                <a:solidFill>
                  <a:srgbClr val="5B656B"/>
                </a:solidFill>
                <a:ea typeface="ＭＳ Ｐゴシック" pitchFamily="34" charset="-128"/>
              </a:rPr>
              <a:t>translation of the amendment headings and of the left-hand column</a:t>
            </a:r>
          </a:p>
        </p:txBody>
      </p:sp>
    </p:spTree>
    <p:extLst>
      <p:ext uri="{BB962C8B-B14F-4D97-AF65-F5344CB8AC3E}">
        <p14:creationId xmlns:p14="http://schemas.microsoft.com/office/powerpoint/2010/main" val="3651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>
              <a:defRPr/>
            </a:pPr>
            <a:r>
              <a:rPr lang="en-GB" sz="2400" smtClean="0"/>
              <a:t>Ep iNFORMATION – Europarl website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700" y="1344613"/>
            <a:ext cx="3708400" cy="3155950"/>
          </a:xfrm>
        </p:spPr>
        <p:txBody>
          <a:bodyPr/>
          <a:lstStyle/>
          <a:p>
            <a:pPr marL="0" indent="0">
              <a:defRPr/>
            </a:pPr>
            <a:r>
              <a:rPr lang="en-GB" altLang="en-US" sz="2200">
                <a:solidFill>
                  <a:srgbClr val="5B656B"/>
                </a:solidFill>
                <a:ea typeface="ＭＳ Ｐゴシック" pitchFamily="34" charset="-128"/>
                <a:hlinkClick r:id="rId2"/>
              </a:rPr>
              <a:t>Powers and procedures</a:t>
            </a:r>
            <a:endParaRPr lang="en-GB" altLang="en-US" sz="220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defRPr/>
            </a:pPr>
            <a:r>
              <a:rPr lang="nl-NL" altLang="en-US" sz="2200">
                <a:solidFill>
                  <a:srgbClr val="5B656B"/>
                </a:solidFill>
                <a:ea typeface="ＭＳ Ｐゴシック" pitchFamily="34" charset="-128"/>
                <a:hlinkClick r:id="rId3"/>
              </a:rPr>
              <a:t>Organisation and rules</a:t>
            </a:r>
            <a:endParaRPr lang="en-GB" altLang="en-US" sz="220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defRPr/>
            </a:pPr>
            <a:r>
              <a:rPr lang="en-GB" altLang="en-US" sz="2200">
                <a:solidFill>
                  <a:srgbClr val="5B656B"/>
                </a:solidFill>
                <a:ea typeface="ＭＳ Ｐゴシック" pitchFamily="34" charset="-128"/>
                <a:hlinkClick r:id="rId4"/>
              </a:rPr>
              <a:t>Rules of Procedure</a:t>
            </a:r>
            <a:endParaRPr lang="en-GB" altLang="en-US" sz="220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defRPr/>
            </a:pPr>
            <a:endParaRPr lang="en-GB" altLang="en-US" sz="220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buFontTx/>
              <a:buChar char="•"/>
              <a:defRPr/>
            </a:pPr>
            <a:endParaRPr lang="en-GB" altLang="en-US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buFontTx/>
              <a:buChar char="•"/>
              <a:defRPr/>
            </a:pPr>
            <a:endParaRPr lang="en-GB" altLang="en-US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779788" y="1344613"/>
            <a:ext cx="3708400" cy="3488644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en-GB" altLang="en-US" sz="2200" smtClean="0">
              <a:solidFill>
                <a:srgbClr val="5B656B"/>
              </a:solidFill>
              <a:ea typeface="ＭＳ Ｐゴシック" pitchFamily="34" charset="-128"/>
              <a:hlinkClick r:id="rId5"/>
            </a:endParaRPr>
          </a:p>
          <a:p>
            <a:pPr marL="0" indent="0">
              <a:defRPr/>
            </a:pPr>
            <a:endParaRPr lang="en-GB" altLang="en-US" sz="1600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631" y="2671678"/>
            <a:ext cx="4220164" cy="12098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45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Safe </a:t>
            </a:r>
            <a:r>
              <a:rPr lang="nl-NL" sz="2400" dirty="0" err="1" smtClean="0"/>
              <a:t>working</a:t>
            </a:r>
            <a:r>
              <a:rPr lang="nl-NL" sz="2400" dirty="0" smtClean="0"/>
              <a:t> </a:t>
            </a:r>
            <a:r>
              <a:rPr lang="nl-NL" sz="2400" dirty="0" err="1" smtClean="0"/>
              <a:t>protocols</a:t>
            </a:r>
            <a:r>
              <a:rPr lang="nl-NL" sz="2400" dirty="0" smtClean="0"/>
              <a:t> – </a:t>
            </a:r>
            <a:r>
              <a:rPr lang="nl-NL" sz="2400" dirty="0" err="1" smtClean="0"/>
              <a:t>which</a:t>
            </a:r>
            <a:r>
              <a:rPr lang="nl-NL" sz="2400" dirty="0" smtClean="0"/>
              <a:t> workflow?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19" y="1019545"/>
            <a:ext cx="6415792" cy="3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EDITOR OPTIONS - both workflows</a:t>
            </a:r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06" y="967034"/>
            <a:ext cx="6848124" cy="399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KEEP DocEP PROPERTIES IN SYNC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813"/>
            <a:ext cx="7796213" cy="27955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smtClean="0"/>
              <a:t>Never copy/paste a DocEP document into a blank MS Word document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smtClean="0"/>
              <a:t>To rename a DocEP document, please use </a:t>
            </a:r>
            <a:r>
              <a:rPr lang="nl-NL" sz="2200"/>
              <a:t>DocEP’s Change document ID </a:t>
            </a:r>
            <a:r>
              <a:rPr lang="nl-NL" sz="2200" smtClean="0"/>
              <a:t>function</a:t>
            </a:r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864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7888"/>
            <a:ext cx="7789863" cy="1020762"/>
          </a:xfrm>
        </p:spPr>
        <p:txBody>
          <a:bodyPr/>
          <a:lstStyle/>
          <a:p>
            <a:pPr>
              <a:defRPr/>
            </a:pPr>
            <a:r>
              <a:rPr lang="nl-NL" sz="3000" smtClean="0"/>
              <a:t>Iv.	Docep INSTALLATION and use</a:t>
            </a:r>
            <a:endParaRPr lang="en-GB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>
                <a:ea typeface="ＭＳ Ｐゴシック" pitchFamily="34" charset="-128"/>
                <a:hlinkClick r:id="rId2"/>
              </a:rPr>
              <a:t>WEBSITE</a:t>
            </a:r>
            <a:r>
              <a:rPr lang="nl-NL" sz="2400">
                <a:ea typeface="ＭＳ Ｐゴシック" pitchFamily="34" charset="-128"/>
              </a:rPr>
              <a:t/>
            </a:r>
            <a:br>
              <a:rPr lang="nl-NL" sz="2400">
                <a:ea typeface="ＭＳ Ｐゴシック" pitchFamily="34" charset="-128"/>
              </a:rPr>
            </a:br>
            <a:endParaRPr lang="en-GB" sz="240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007"/>
            <a:ext cx="2501757" cy="15740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2200" smtClean="0">
                <a:solidFill>
                  <a:srgbClr val="5B656B"/>
                </a:solidFill>
                <a:ea typeface="ＭＳ Ｐゴシック" pitchFamily="34" charset="-128"/>
              </a:rPr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2200" smtClean="0">
                <a:ea typeface="ＭＳ Ｐゴシック" pitchFamily="34" charset="-128"/>
              </a:rPr>
              <a:t>Updates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2200" smtClean="0">
                <a:ea typeface="ＭＳ Ｐゴシック" pitchFamily="34" charset="-128"/>
              </a:rPr>
              <a:t>User Guides</a:t>
            </a:r>
            <a:endParaRPr lang="en-GB" altLang="en-US" sz="2200" dirty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0" indent="0">
              <a:buFontTx/>
              <a:buChar char="•"/>
              <a:defRPr/>
            </a:pPr>
            <a:endParaRPr lang="en-GB" altLang="en-US" dirty="0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56" y="904580"/>
            <a:ext cx="5460103" cy="337786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45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 installation &amp; UPDATES</a:t>
            </a:r>
            <a:endParaRPr lang="en-GB" sz="24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420813"/>
            <a:ext cx="7796213" cy="2795587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Download packages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Close MS Word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Run installations with administrator rights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Run updates in chronological order</a:t>
            </a:r>
          </a:p>
          <a:p>
            <a:pPr>
              <a:buFontTx/>
              <a:buChar char="•"/>
            </a:pPr>
            <a:r>
              <a:rPr lang="nl-NL" altLang="en-US" sz="2200" smtClean="0">
                <a:ea typeface="ＭＳ Ｐゴシック" pitchFamily="34" charset="-128"/>
              </a:rPr>
              <a:t>A notification is sent when a new update is available</a:t>
            </a:r>
          </a:p>
          <a:p>
            <a:pPr>
              <a:buFontTx/>
              <a:buChar char="•"/>
            </a:pPr>
            <a:endParaRPr lang="nl-NL" altLang="en-US" sz="2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58" y="3418078"/>
            <a:ext cx="4841913" cy="1178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50312"/>
            <a:ext cx="8330350" cy="954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 in MS Word</a:t>
            </a:r>
            <a:endParaRPr lang="en-GB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63" y="2194820"/>
            <a:ext cx="8053160" cy="11078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4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Setting up a document in Docep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375"/>
            <a:ext cx="7796213" cy="31400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Start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Fill in document type and FdR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Choose the appropriate model/template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Follow the on-screen prompts to set up </a:t>
            </a:r>
            <a:r>
              <a:rPr lang="nl-NL" sz="2200" smtClean="0"/>
              <a:t>standard wording</a:t>
            </a:r>
            <a:endParaRPr lang="nl-NL" sz="22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Add non-standard content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Save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dirty="0" smtClean="0"/>
              <a:t>Check the technical quality</a:t>
            </a:r>
          </a:p>
          <a:p>
            <a:pPr marL="0" indent="0"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51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2734"/>
            <a:ext cx="5372100" cy="269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 Technical quality check &amp; data validation</a:t>
            </a:r>
            <a:endParaRPr lang="en-GB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58" y="1521497"/>
            <a:ext cx="3829701" cy="344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8" y="2088981"/>
            <a:ext cx="4010585" cy="2419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Renaming a document in </a:t>
            </a:r>
            <a:r>
              <a:rPr lang="nl-NL" sz="2400" dirty="0" smtClean="0"/>
              <a:t>Docep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375"/>
            <a:ext cx="7796213" cy="31400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200" smtClean="0"/>
              <a:t>Change document ID to update file name, footers and document properties</a:t>
            </a:r>
            <a:endParaRPr lang="nl-NL" sz="2200" dirty="0" smtClean="0"/>
          </a:p>
          <a:p>
            <a:pPr marL="0" indent="0"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31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Set list</a:t>
            </a:r>
            <a:endParaRPr lang="en-GB" sz="24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63550" y="1349375"/>
            <a:ext cx="7796213" cy="3140075"/>
          </a:xfrm>
        </p:spPr>
        <p:txBody>
          <a:bodyPr/>
          <a:lstStyle/>
          <a:p>
            <a:pPr marL="0" indent="0"/>
            <a:r>
              <a:rPr lang="nl-NL" altLang="en-US" sz="2200">
                <a:ea typeface="ＭＳ Ｐゴシック" pitchFamily="34" charset="-128"/>
              </a:rPr>
              <a:t>I.	</a:t>
            </a:r>
            <a:r>
              <a:rPr lang="nl-NL" altLang="en-US" sz="2200" smtClean="0">
                <a:ea typeface="ＭＳ Ｐゴシック" pitchFamily="34" charset="-128"/>
              </a:rPr>
              <a:t>EP </a:t>
            </a:r>
            <a:r>
              <a:rPr lang="nl-NL" altLang="en-US" sz="2200">
                <a:ea typeface="ＭＳ Ｐゴシック" pitchFamily="34" charset="-128"/>
              </a:rPr>
              <a:t>document models</a:t>
            </a:r>
            <a:endParaRPr lang="en-GB" altLang="en-US" sz="2000">
              <a:ea typeface="ＭＳ Ｐゴシック" pitchFamily="34" charset="-128"/>
            </a:endParaRPr>
          </a:p>
          <a:p>
            <a:pPr marL="0" indent="0"/>
            <a:r>
              <a:rPr lang="en-GB" altLang="en-US" sz="2000">
                <a:ea typeface="ＭＳ Ｐゴシック" pitchFamily="34" charset="-128"/>
              </a:rPr>
              <a:t>II</a:t>
            </a:r>
            <a:r>
              <a:rPr lang="en-GB" altLang="en-US" sz="2200">
                <a:ea typeface="ＭＳ Ｐゴシック" pitchFamily="34" charset="-128"/>
              </a:rPr>
              <a:t>.	DocEP documents</a:t>
            </a:r>
          </a:p>
          <a:p>
            <a:pPr marL="0" indent="0"/>
            <a:r>
              <a:rPr lang="en-GB" altLang="en-US" sz="2200">
                <a:ea typeface="ＭＳ Ｐゴシック" pitchFamily="34" charset="-128"/>
              </a:rPr>
              <a:t>III.	Translation workflows</a:t>
            </a:r>
          </a:p>
          <a:p>
            <a:pPr marL="0" indent="0"/>
            <a:r>
              <a:rPr lang="en-GB" altLang="en-US" sz="2200">
                <a:ea typeface="ＭＳ Ｐゴシック" pitchFamily="34" charset="-128"/>
              </a:rPr>
              <a:t>IV.	</a:t>
            </a:r>
            <a:r>
              <a:rPr lang="en-GB" altLang="en-US" sz="2200" smtClean="0">
                <a:ea typeface="ＭＳ Ｐゴシック" pitchFamily="34" charset="-128"/>
              </a:rPr>
              <a:t>DocEP installation </a:t>
            </a:r>
            <a:r>
              <a:rPr lang="en-GB" altLang="en-US" sz="2200">
                <a:ea typeface="ＭＳ Ｐゴシック" pitchFamily="34" charset="-128"/>
              </a:rPr>
              <a:t>and use</a:t>
            </a:r>
            <a:endParaRPr lang="nl-NL" altLang="en-US" sz="220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Docep User guides </a:t>
            </a:r>
            <a:endParaRPr lang="en-GB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44" y="1385723"/>
            <a:ext cx="37528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7888"/>
            <a:ext cx="7789863" cy="1020762"/>
          </a:xfrm>
        </p:spPr>
        <p:txBody>
          <a:bodyPr/>
          <a:lstStyle/>
          <a:p>
            <a:pPr>
              <a:defRPr/>
            </a:pPr>
            <a:r>
              <a:rPr lang="nl-NL" sz="3000" smtClean="0"/>
              <a:t>I.	EP Document </a:t>
            </a:r>
            <a:r>
              <a:rPr lang="nl-NL" sz="3000" err="1" smtClean="0"/>
              <a:t>models</a:t>
            </a:r>
            <a:endParaRPr lang="en-GB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662863" cy="415925"/>
          </a:xfrm>
        </p:spPr>
        <p:txBody>
          <a:bodyPr/>
          <a:lstStyle/>
          <a:p>
            <a:pPr>
              <a:defRPr/>
            </a:pPr>
            <a:r>
              <a:rPr lang="en-GB" sz="2400" smtClean="0"/>
              <a:t>The ‘recueil de modèles’ (</a:t>
            </a:r>
            <a:r>
              <a:rPr lang="en-GB" sz="2400" err="1" smtClean="0"/>
              <a:t>rdm</a:t>
            </a:r>
            <a:r>
              <a:rPr lang="en-GB" sz="2400" smtClean="0"/>
              <a:t>)</a:t>
            </a:r>
            <a:endParaRPr 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7163"/>
            <a:ext cx="3708400" cy="2906712"/>
          </a:xfrm>
        </p:spPr>
        <p:txBody>
          <a:bodyPr/>
          <a:lstStyle/>
          <a:p>
            <a:pPr marL="0" indent="0">
              <a:defRPr/>
            </a:pPr>
            <a:r>
              <a:rPr lang="en-GB" altLang="en-US" sz="2200" smtClean="0">
                <a:solidFill>
                  <a:srgbClr val="5B656B"/>
                </a:solidFill>
                <a:ea typeface="ＭＳ Ｐゴシック" pitchFamily="34" charset="-128"/>
              </a:rPr>
              <a:t>Who</a:t>
            </a:r>
            <a:endParaRPr lang="en-GB" altLang="en-US" sz="2200" dirty="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800" smtClean="0">
                <a:solidFill>
                  <a:srgbClr val="5B656B"/>
                </a:solidFill>
                <a:ea typeface="ＭＳ Ｐゴシック" pitchFamily="34" charset="-128"/>
              </a:rPr>
              <a:t>P</a:t>
            </a: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lenary </a:t>
            </a:r>
            <a:r>
              <a:rPr lang="en-GB" altLang="en-US" sz="1800">
                <a:solidFill>
                  <a:srgbClr val="5B656B"/>
                </a:solidFill>
                <a:ea typeface="ＭＳ Ｐゴシック" pitchFamily="34" charset="-128"/>
              </a:rPr>
              <a:t>services, </a:t>
            </a: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parliamentary committees</a:t>
            </a:r>
            <a:r>
              <a:rPr lang="en-GB" altLang="en-US" sz="1800">
                <a:solidFill>
                  <a:srgbClr val="5B656B"/>
                </a:solidFill>
                <a:ea typeface="ＭＳ Ｐゴシック" pitchFamily="34" charset="-128"/>
              </a:rPr>
              <a:t>, </a:t>
            </a: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translation</a:t>
            </a:r>
            <a:r>
              <a:rPr lang="en-GB" altLang="en-US" sz="1800">
                <a:solidFill>
                  <a:srgbClr val="5B656B"/>
                </a:solidFill>
                <a:ea typeface="ＭＳ Ｐゴシック" pitchFamily="34" charset="-128"/>
              </a:rPr>
              <a:t>, </a:t>
            </a: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IT</a:t>
            </a:r>
            <a:endParaRPr lang="en-GB" altLang="en-US" sz="1800" dirty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altLang="en-US" sz="1800" dirty="0" smtClean="0">
                <a:solidFill>
                  <a:srgbClr val="5B656B"/>
                </a:solidFill>
                <a:ea typeface="ＭＳ Ｐゴシック" pitchFamily="34" charset="-128"/>
              </a:rPr>
              <a:t>Chaired by the Directorate of Legislative Acts</a:t>
            </a:r>
            <a:endParaRPr lang="en-GB" altLang="en-US" dirty="0" smtClean="0">
              <a:solidFill>
                <a:srgbClr val="5B656B"/>
              </a:solidFill>
              <a:ea typeface="ＭＳ Ｐゴシック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411663" y="1427163"/>
            <a:ext cx="3708400" cy="2906712"/>
          </a:xfrm>
        </p:spPr>
        <p:txBody>
          <a:bodyPr/>
          <a:lstStyle/>
          <a:p>
            <a:pPr marL="0" indent="0">
              <a:defRPr/>
            </a:pPr>
            <a:r>
              <a:rPr lang="nl-NL" altLang="en-US" sz="2200" smtClean="0">
                <a:solidFill>
                  <a:srgbClr val="5B656B"/>
                </a:solidFill>
                <a:ea typeface="ＭＳ Ｐゴシック" pitchFamily="34" charset="-128"/>
              </a:rPr>
              <a:t>What</a:t>
            </a:r>
            <a:endParaRPr lang="en-GB" altLang="en-US" sz="220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Model needed?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>
                <a:solidFill>
                  <a:srgbClr val="5B656B"/>
                </a:solidFill>
                <a:ea typeface="ＭＳ Ｐゴシック" pitchFamily="34" charset="-128"/>
              </a:rPr>
              <a:t>Standard wording</a:t>
            </a:r>
            <a:endParaRPr lang="en-GB" altLang="en-US" sz="1800" smtClean="0">
              <a:solidFill>
                <a:srgbClr val="5B656B"/>
              </a:solidFill>
              <a:ea typeface="ＭＳ Ｐゴシック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smtClean="0">
                <a:solidFill>
                  <a:srgbClr val="5B656B"/>
                </a:solidFill>
                <a:ea typeface="ＭＳ Ｐゴシック" pitchFamily="34" charset="-128"/>
              </a:rPr>
              <a:t>Rules on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7434263" cy="415925"/>
          </a:xfrm>
        </p:spPr>
        <p:txBody>
          <a:bodyPr/>
          <a:lstStyle/>
          <a:p>
            <a:pPr>
              <a:defRPr/>
            </a:pPr>
            <a:r>
              <a:rPr lang="nl-NL" sz="2400" smtClean="0"/>
              <a:t>The ‘Recueil de modèles’ (rdm)</a:t>
            </a:r>
            <a:endParaRPr lang="en-GB" sz="240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49375"/>
            <a:ext cx="7796213" cy="3140075"/>
          </a:xfrm>
        </p:spPr>
        <p:txBody>
          <a:bodyPr/>
          <a:lstStyle/>
          <a:p>
            <a:pPr marL="0" indent="0"/>
            <a:r>
              <a:rPr lang="en-GB" altLang="en-US" sz="2200" smtClean="0">
                <a:ea typeface="ＭＳ Ｐゴシック" pitchFamily="34" charset="-128"/>
                <a:hlinkClick r:id="rId2"/>
              </a:rPr>
              <a:t>RdM website</a:t>
            </a:r>
            <a:endParaRPr lang="en-GB" altLang="en-US" sz="2200" smtClean="0"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083423"/>
            <a:ext cx="5499100" cy="340602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" y="252800"/>
            <a:ext cx="7630441" cy="466778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5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9" y="214313"/>
            <a:ext cx="3354680" cy="47451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77" y="208354"/>
            <a:ext cx="3358892" cy="47510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7888"/>
            <a:ext cx="7789863" cy="1020762"/>
          </a:xfrm>
        </p:spPr>
        <p:txBody>
          <a:bodyPr/>
          <a:lstStyle/>
          <a:p>
            <a:pPr>
              <a:defRPr/>
            </a:pPr>
            <a:r>
              <a:rPr lang="nl-NL" sz="3000" smtClean="0"/>
              <a:t>II.	DOCEP Documents</a:t>
            </a:r>
            <a:endParaRPr lang="en-GB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 template pp16x9 white (EN Logo)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EP template pp16x9 white (EN Logo)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</Template>
  <TotalTime>1533</TotalTime>
  <Words>509</Words>
  <Application>Microsoft Office PowerPoint</Application>
  <PresentationFormat>On-screen Show (16:9)</PresentationFormat>
  <Paragraphs>88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Wingdings</vt:lpstr>
      <vt:lpstr>Wingdings 3</vt:lpstr>
      <vt:lpstr>EP template pp16x9 white (EN Logo)</vt:lpstr>
      <vt:lpstr>1_EP template pp16x9 white (EN Logo)</vt:lpstr>
      <vt:lpstr>Parliament’s official documents</vt:lpstr>
      <vt:lpstr>Ep iNFORMATION – Europarl website</vt:lpstr>
      <vt:lpstr>Set list</vt:lpstr>
      <vt:lpstr>I. EP Document models</vt:lpstr>
      <vt:lpstr>The ‘recueil de modèles’ (rdm)</vt:lpstr>
      <vt:lpstr>The ‘Recueil de modèles’ (rdm)</vt:lpstr>
      <vt:lpstr>PowerPoint Presentation</vt:lpstr>
      <vt:lpstr>PowerPoint Presentation</vt:lpstr>
      <vt:lpstr>II. DOCEP Documents</vt:lpstr>
      <vt:lpstr>Docep</vt:lpstr>
      <vt:lpstr>DocEP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Translation workflows</vt:lpstr>
      <vt:lpstr>Requirements for translated documents</vt:lpstr>
      <vt:lpstr>Two workflows</vt:lpstr>
      <vt:lpstr>Safe working protocols – which workflow?</vt:lpstr>
      <vt:lpstr>EDITOR OPTIONS - both workflows</vt:lpstr>
      <vt:lpstr>KEEP DocEP PROPERTIES IN SYNC</vt:lpstr>
      <vt:lpstr>Iv. Docep INSTALLATION and use</vt:lpstr>
      <vt:lpstr>WEBSITE </vt:lpstr>
      <vt:lpstr>Docep installation &amp; UPDATES</vt:lpstr>
      <vt:lpstr>DocEP in MS Word</vt:lpstr>
      <vt:lpstr>Setting up a document in Docep</vt:lpstr>
      <vt:lpstr>Docep Technical quality check &amp; data validation</vt:lpstr>
      <vt:lpstr>Renaming a document in Docep</vt:lpstr>
      <vt:lpstr>Docep User guides 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comes here</dc:title>
  <dc:creator>FELIX Karina</dc:creator>
  <cp:lastModifiedBy>MONKUNIENE Neringa</cp:lastModifiedBy>
  <cp:revision>206</cp:revision>
  <dcterms:created xsi:type="dcterms:W3CDTF">2016-01-05T16:55:01Z</dcterms:created>
  <dcterms:modified xsi:type="dcterms:W3CDTF">2024-09-19T07:21:01Z</dcterms:modified>
</cp:coreProperties>
</file>