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93" r:id="rId1"/>
    <p:sldMasterId id="2147484432" r:id="rId2"/>
    <p:sldMasterId id="2147484444" r:id="rId3"/>
  </p:sldMasterIdLst>
  <p:notesMasterIdLst>
    <p:notesMasterId r:id="rId14"/>
  </p:notesMasterIdLst>
  <p:handoutMasterIdLst>
    <p:handoutMasterId r:id="rId15"/>
  </p:handoutMasterIdLst>
  <p:sldIdLst>
    <p:sldId id="287" r:id="rId4"/>
    <p:sldId id="288" r:id="rId5"/>
    <p:sldId id="299" r:id="rId6"/>
    <p:sldId id="296" r:id="rId7"/>
    <p:sldId id="314" r:id="rId8"/>
    <p:sldId id="298" r:id="rId9"/>
    <p:sldId id="303" r:id="rId10"/>
    <p:sldId id="308" r:id="rId11"/>
    <p:sldId id="281" r:id="rId12"/>
    <p:sldId id="312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5373" autoAdjust="0"/>
  </p:normalViewPr>
  <p:slideViewPr>
    <p:cSldViewPr snapToGrid="0" snapToObjects="1">
      <p:cViewPr varScale="1">
        <p:scale>
          <a:sx n="84" d="100"/>
          <a:sy n="84" d="100"/>
        </p:scale>
        <p:origin x="608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29A535-194C-4BEE-BEDF-96140A3A40BA}" type="datetime1">
              <a:rPr lang="en-US" altLang="en-US"/>
              <a:pPr>
                <a:defRPr/>
              </a:pPr>
              <a:t>12/2/2024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35485E-C279-4FD7-B008-6201CC77E5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B2C9021-7FBE-44D1-A35F-3195A5EC5FD6}" type="datetime1">
              <a:rPr lang="en-US" altLang="en-US"/>
              <a:pPr>
                <a:defRPr/>
              </a:pPr>
              <a:t>12/2/2024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5035700-D4B4-4D79-A20B-F9B7539540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59A49-7F54-474E-8412-5ABC33832A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6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59A49-7F54-474E-8412-5ABC33832A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57200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700" cap="all" dirty="0" smtClean="0">
                <a:solidFill>
                  <a:schemeClr val="bg2"/>
                </a:solidFill>
              </a:rPr>
              <a:t>Directorate-General for Translation</a:t>
            </a:r>
            <a:endParaRPr lang="en-US" sz="700" cap="all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5" y="1648966"/>
            <a:ext cx="6512273" cy="933758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5" y="2581894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9950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227263"/>
            <a:ext cx="407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cap="all" dirty="0" smtClean="0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886327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5" y="1648966"/>
            <a:ext cx="6512273" cy="933758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5" y="2581894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3" y="4495268"/>
            <a:ext cx="6511925" cy="305857"/>
          </a:xfrm>
          <a:noFill/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3668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433733" cy="325417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047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5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9738"/>
            <a:ext cx="76623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22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3680702" cy="2992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79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6"/>
            <a:ext cx="3682148" cy="29922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006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50667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5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97639"/>
            <a:ext cx="2700862" cy="54215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9" y="1175845"/>
            <a:ext cx="4529667" cy="32945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44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8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30416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93729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433733" cy="325417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9609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227263"/>
            <a:ext cx="407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cap="all" dirty="0" smtClean="0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620910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7" y="1648967"/>
            <a:ext cx="6512273" cy="933758"/>
          </a:xfrm>
        </p:spPr>
        <p:txBody>
          <a:bodyPr anchor="b">
            <a:normAutofit/>
          </a:bodyPr>
          <a:lstStyle>
            <a:lvl1pPr>
              <a:defRPr sz="165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7" y="2581896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05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5" y="4495270"/>
            <a:ext cx="6511925" cy="305857"/>
          </a:xfrm>
          <a:noFill/>
        </p:spPr>
        <p:txBody>
          <a:bodyPr/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EP logo CMYK_Mu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30" y="4245936"/>
            <a:ext cx="1391159" cy="7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39740"/>
            <a:ext cx="7433733" cy="415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063829"/>
            <a:ext cx="7433733" cy="3254173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460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77141"/>
            <a:ext cx="7790205" cy="1021556"/>
          </a:xfrm>
        </p:spPr>
        <p:txBody>
          <a:bodyPr>
            <a:normAutofit/>
          </a:bodyPr>
          <a:lstStyle>
            <a:lvl1pPr algn="l">
              <a:defRPr sz="13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52000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61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9740"/>
            <a:ext cx="7662333" cy="415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81"/>
            <a:ext cx="3708400" cy="3365789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9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9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9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4" y="1058181"/>
            <a:ext cx="3708400" cy="3365789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9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9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9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265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39740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03880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18899"/>
            <a:ext cx="3680702" cy="299223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80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8"/>
            <a:ext cx="3682148" cy="2992237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9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9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9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352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9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0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957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397640"/>
            <a:ext cx="2700862" cy="54215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9" y="789552"/>
            <a:ext cx="4529667" cy="3294555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45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9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4230417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249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4" y="2227264"/>
            <a:ext cx="407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1800" b="1" cap="all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93576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Terminology for External Translation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2395972-5E81-4BFB-A56F-4715FC08B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7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7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9738"/>
            <a:ext cx="76623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353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3680702" cy="2992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79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6"/>
            <a:ext cx="3682148" cy="29922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4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50667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97639"/>
            <a:ext cx="2700862" cy="54215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9" y="1175845"/>
            <a:ext cx="4529667" cy="32945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9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8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30416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16864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6F809C-1134-4C4E-BE98-E7B3AB836C07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57200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700" cap="all" dirty="0" smtClean="0">
                <a:solidFill>
                  <a:schemeClr val="bg2"/>
                </a:solidFill>
              </a:rPr>
              <a:t>Directorate-General for Translation</a:t>
            </a:r>
            <a:endParaRPr lang="en-US" sz="700" cap="all" dirty="0">
              <a:solidFill>
                <a:schemeClr val="bg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56C691-14BE-4FC1-9051-8AAD52419F22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chemeClr val="tx2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itchFamily="34" charset="-128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itchFamily="34" charset="-128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itchFamily="34" charset="-128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itchFamily="34" charset="-128"/>
          <a:cs typeface="Arial Narrow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rgbClr val="5B656B"/>
          </a:solidFill>
          <a:latin typeface="+mn-lt"/>
          <a:ea typeface="MS PGothic" pitchFamily="34" charset="-128"/>
          <a:cs typeface="ＭＳ Ｐゴシック" charset="0"/>
        </a:defRPr>
      </a:lvl1pPr>
      <a:lvl2pPr marL="230188" indent="-230188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anose="05000000000000000000" pitchFamily="2" charset="2"/>
        <a:buChar char="§"/>
        <a:defRPr sz="1200" kern="1200">
          <a:solidFill>
            <a:srgbClr val="5B656B"/>
          </a:solidFill>
          <a:latin typeface="+mn-lt"/>
          <a:ea typeface="MS PGothic" pitchFamily="34" charset="-128"/>
          <a:cs typeface="+mn-cs"/>
        </a:defRPr>
      </a:lvl2pPr>
      <a:lvl3pPr marL="719138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Font typeface="Arial" panose="020B0604020202020204" pitchFamily="34" charset="0"/>
        <a:buChar char="•"/>
        <a:defRPr sz="1200" kern="1200">
          <a:solidFill>
            <a:srgbClr val="5B656B"/>
          </a:solidFill>
          <a:latin typeface="+mn-lt"/>
          <a:ea typeface="MS PGothic" pitchFamily="34" charset="-128"/>
          <a:cs typeface="+mn-cs"/>
        </a:defRPr>
      </a:lvl3pPr>
      <a:lvl4pPr marL="10795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anose="05040102010807070707" pitchFamily="18" charset="2"/>
        <a:buChar char=""/>
        <a:defRPr sz="1200" kern="1200">
          <a:solidFill>
            <a:srgbClr val="5B656B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5657552-FAD3-4CCF-BA52-5794F0B9A1D8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57200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700" cap="all" dirty="0" smtClean="0">
                <a:solidFill>
                  <a:schemeClr val="bg2"/>
                </a:solidFill>
              </a:rPr>
              <a:t>PRESENTATION TITLE comes here</a:t>
            </a:r>
            <a:endParaRPr lang="en-US" sz="700" cap="all" dirty="0">
              <a:solidFill>
                <a:schemeClr val="bg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6B11F7A-7A1B-4E24-A825-2429BD69A93B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 cap="all">
          <a:solidFill>
            <a:schemeClr val="tx2"/>
          </a:solidFill>
          <a:latin typeface="Arial Narrow"/>
          <a:ea typeface="MS PGothic" panose="020B0600070205080204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30188" indent="-230188" algn="l" defTabSz="457200" rtl="0" eaLnBrk="1" fontAlgn="base" hangingPunct="1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anose="05000000000000000000" pitchFamily="2" charset="2"/>
        <a:buChar char="§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2pPr>
      <a:lvl3pPr marL="719138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6D89AE"/>
        </a:buClr>
        <a:buFont typeface="Arial" panose="020B0604020202020204" pitchFamily="34" charset="0"/>
        <a:buChar char="•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3pPr>
      <a:lvl4pPr marL="10795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anose="05040102010807070707" pitchFamily="18" charset="2"/>
        <a:buChar char="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439740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2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2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93AB8AF-5705-364A-82C3-0C08DE499E73}" type="slidenum">
              <a:rPr lang="en-US" sz="675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675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57202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525" cap="all">
                <a:solidFill>
                  <a:schemeClr val="bg2"/>
                </a:solidFill>
              </a:rPr>
              <a:t>PRESENTATION TITLE comes here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488952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E8872AE-7947-AE4C-A60A-BADF85FE2FF1}" type="slidenum">
              <a:rPr lang="en-US" sz="675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675">
              <a:solidFill>
                <a:schemeClr val="bg1"/>
              </a:solidFill>
            </a:endParaRPr>
          </a:p>
        </p:txBody>
      </p:sp>
      <p:pic>
        <p:nvPicPr>
          <p:cNvPr id="8" name="Picture 7" descr="EP logo CMYK_Mut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30" y="4245936"/>
            <a:ext cx="1391159" cy="7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</p:sldLayoutIdLst>
  <p:hf sldNum="0"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00" b="1" kern="1200" cap="all">
          <a:solidFill>
            <a:schemeClr val="tx2"/>
          </a:solidFill>
          <a:latin typeface="Arial Narrow"/>
          <a:ea typeface="ＭＳ Ｐゴシック" charset="0"/>
          <a:cs typeface="Arial Narrow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257175" indent="-257175" algn="l" defTabSz="342900" rtl="0" eaLnBrk="1" fontAlgn="base" hangingPunct="1">
        <a:lnSpc>
          <a:spcPct val="105000"/>
        </a:lnSpc>
        <a:spcBef>
          <a:spcPts val="900"/>
        </a:spcBef>
        <a:spcAft>
          <a:spcPct val="0"/>
        </a:spcAft>
        <a:buClr>
          <a:srgbClr val="6D89AE"/>
        </a:buClr>
        <a:defRPr sz="900" kern="1200">
          <a:solidFill>
            <a:srgbClr val="5B656B"/>
          </a:solidFill>
          <a:latin typeface="+mn-lt"/>
          <a:ea typeface="ＭＳ Ｐゴシック" charset="0"/>
          <a:cs typeface="ＭＳ Ｐゴシック" charset="0"/>
        </a:defRPr>
      </a:lvl1pPr>
      <a:lvl2pPr marL="172641" indent="-172641" algn="l" defTabSz="342900" rtl="0" eaLnBrk="1" fontAlgn="base" hangingPunct="1">
        <a:lnSpc>
          <a:spcPct val="105000"/>
        </a:lnSpc>
        <a:spcBef>
          <a:spcPts val="900"/>
        </a:spcBef>
        <a:spcAft>
          <a:spcPct val="0"/>
        </a:spcAft>
        <a:buClr>
          <a:srgbClr val="6D89AE"/>
        </a:buClr>
        <a:buFont typeface="Wingdings" charset="0"/>
        <a:buChar char="§"/>
        <a:defRPr sz="900" kern="1200">
          <a:solidFill>
            <a:srgbClr val="5B656B"/>
          </a:solidFill>
          <a:latin typeface="+mn-lt"/>
          <a:ea typeface="ＭＳ Ｐゴシック" charset="0"/>
          <a:cs typeface="+mn-cs"/>
        </a:defRPr>
      </a:lvl2pPr>
      <a:lvl3pPr marL="539354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6D89AE"/>
        </a:buClr>
        <a:buFont typeface="Arial" charset="0"/>
        <a:buChar char="•"/>
        <a:defRPr sz="900" kern="1200">
          <a:solidFill>
            <a:srgbClr val="5B656B"/>
          </a:solidFill>
          <a:latin typeface="+mn-lt"/>
          <a:ea typeface="ＭＳ Ｐゴシック" charset="0"/>
          <a:cs typeface="+mn-cs"/>
        </a:defRPr>
      </a:lvl3pPr>
      <a:lvl4pPr marL="809625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6D89AE"/>
        </a:buClr>
        <a:buSzPct val="55000"/>
        <a:buFont typeface="Wingdings 3" charset="0"/>
        <a:buChar char=""/>
        <a:defRPr sz="900" kern="1200">
          <a:solidFill>
            <a:srgbClr val="5B656B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SzPct val="60000"/>
        <a:buFont typeface="Wingdings" charset="0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tradportalv3.ep.parl.union.eu/terminology/" TargetMode="External"/><Relationship Id="rId5" Type="http://schemas.openxmlformats.org/officeDocument/2006/relationships/hyperlink" Target="mailto:dgtrad.termcoord@europarl.europa.eu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ate.europa.eu/hom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1848193"/>
            <a:ext cx="6833773" cy="9334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z="2400" dirty="0">
                <a:ea typeface="ＭＳ Ｐゴシック" charset="0"/>
              </a:rPr>
              <a:t>Terminology </a:t>
            </a:r>
            <a:r>
              <a:rPr lang="en-GB" altLang="en-US" sz="2400" dirty="0" smtClean="0">
                <a:ea typeface="ＭＳ Ｐゴシック" charset="0"/>
              </a:rPr>
              <a:t>for </a:t>
            </a:r>
            <a:r>
              <a:rPr lang="en-GB" altLang="en-US" sz="2400" dirty="0">
                <a:ea typeface="ＭＳ Ｐゴシック" charset="0"/>
              </a:rPr>
              <a:t>External Translation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01" y="3817172"/>
            <a:ext cx="3127816" cy="9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963" y="4374540"/>
            <a:ext cx="8469536" cy="618385"/>
            <a:chOff x="615950" y="5826094"/>
            <a:chExt cx="11292715" cy="824513"/>
          </a:xfrm>
        </p:grpSpPr>
        <p:sp>
          <p:nvSpPr>
            <p:cNvPr id="6" name="TextBox 5"/>
            <p:cNvSpPr txBox="1"/>
            <p:nvPr/>
          </p:nvSpPr>
          <p:spPr>
            <a:xfrm>
              <a:off x="615950" y="6324594"/>
              <a:ext cx="9518650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058400" y="5826094"/>
              <a:ext cx="1850265" cy="824513"/>
              <a:chOff x="10058400" y="5826094"/>
              <a:chExt cx="1850265" cy="82451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058400" y="5826094"/>
                <a:ext cx="1651000" cy="68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Good and Bad Questions | The Generous Husb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78" y="1799088"/>
            <a:ext cx="2852730" cy="2374897"/>
          </a:xfrm>
          <a:prstGeom prst="rect">
            <a:avLst/>
          </a:prstGeom>
        </p:spPr>
      </p:pic>
      <p:pic>
        <p:nvPicPr>
          <p:cNvPr id="19" name="Content Placeholder 6" descr="File:Email Shiny Icon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" y="3776967"/>
            <a:ext cx="600061" cy="6000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03092" y="38923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Send</a:t>
            </a:r>
            <a:r>
              <a:rPr lang="et-EE" dirty="0" smtClean="0">
                <a:hlinkClick r:id="rId5"/>
              </a:rPr>
              <a:t> </a:t>
            </a:r>
            <a:r>
              <a:rPr lang="en-GB" dirty="0" smtClean="0">
                <a:hlinkClick r:id="rId5"/>
              </a:rPr>
              <a:t>your</a:t>
            </a:r>
            <a:r>
              <a:rPr lang="et-EE" dirty="0" smtClean="0">
                <a:hlinkClick r:id="rId5"/>
              </a:rPr>
              <a:t> </a:t>
            </a:r>
            <a:r>
              <a:rPr lang="en-GB" dirty="0" smtClean="0">
                <a:hlinkClick r:id="rId5"/>
              </a:rPr>
              <a:t>question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703092" y="3091947"/>
            <a:ext cx="389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hlinkClick r:id="rId6" tooltip="DG Trad Terminology Coordination"/>
              </a:rPr>
              <a:t>DG TRAD Terminology Coordination</a:t>
            </a:r>
            <a:endParaRPr lang="en-GB" dirty="0"/>
          </a:p>
        </p:txBody>
      </p:sp>
      <p:pic>
        <p:nvPicPr>
          <p:cNvPr id="22" name="Picture 1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7" y="2929298"/>
            <a:ext cx="559313" cy="6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4592" y="1619076"/>
            <a:ext cx="644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08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75082"/>
            <a:ext cx="3978208" cy="3714788"/>
          </a:xfrm>
        </p:spPr>
        <p:txBody>
          <a:bodyPr>
            <a:normAutofit/>
          </a:bodyPr>
          <a:lstStyle/>
          <a:p>
            <a:pPr marL="228600">
              <a:buFont typeface="+mj-lt"/>
              <a:buAutoNum type="arabicPeriod"/>
            </a:pPr>
            <a:r>
              <a:rPr lang="en-GB" sz="1900" dirty="0" err="1" smtClean="0"/>
              <a:t>TermCoord’s</a:t>
            </a:r>
            <a:r>
              <a:rPr lang="en-GB" sz="1900" dirty="0" smtClean="0"/>
              <a:t> termbases</a:t>
            </a:r>
          </a:p>
          <a:p>
            <a:pPr lvl="2" indent="-342900"/>
            <a:r>
              <a:rPr lang="en-GB" sz="1900" dirty="0" smtClean="0"/>
              <a:t>Content and formats</a:t>
            </a:r>
          </a:p>
          <a:p>
            <a:pPr lvl="2" indent="-342900"/>
            <a:r>
              <a:rPr lang="en-GB" sz="1900" dirty="0" smtClean="0"/>
              <a:t>Defined terms </a:t>
            </a:r>
            <a:endParaRPr lang="en-GB" sz="1900" dirty="0"/>
          </a:p>
          <a:p>
            <a:pPr lvl="2" indent="-342900"/>
            <a:r>
              <a:rPr lang="en-GB" sz="1900" dirty="0" err="1" smtClean="0"/>
              <a:t>Eur</a:t>
            </a:r>
            <a:r>
              <a:rPr lang="en-GB" sz="1900" dirty="0" smtClean="0"/>
              <a:t>-Lex</a:t>
            </a:r>
          </a:p>
          <a:p>
            <a:pPr marL="0" indent="0"/>
            <a:r>
              <a:rPr lang="en-GB" sz="1800" dirty="0" smtClean="0"/>
              <a:t>2.	IATE</a:t>
            </a:r>
            <a:endParaRPr lang="en-GB" sz="1800" dirty="0"/>
          </a:p>
          <a:p>
            <a:pPr lvl="2"/>
            <a:r>
              <a:rPr lang="en-GB" sz="1800" dirty="0" smtClean="0"/>
              <a:t>What is it</a:t>
            </a:r>
          </a:p>
          <a:p>
            <a:pPr lvl="2"/>
            <a:r>
              <a:rPr lang="en-GB" sz="1800" dirty="0" smtClean="0"/>
              <a:t>Why log on</a:t>
            </a:r>
          </a:p>
          <a:p>
            <a:pPr marL="0" indent="0"/>
            <a:r>
              <a:rPr lang="en-GB" sz="1800" dirty="0" smtClean="0"/>
              <a:t>3.</a:t>
            </a:r>
            <a:r>
              <a:rPr lang="en-GB" sz="1800" dirty="0"/>
              <a:t>	</a:t>
            </a:r>
            <a:r>
              <a:rPr lang="en-GB" sz="1900" dirty="0" smtClean="0"/>
              <a:t>Terminology and consistency</a:t>
            </a:r>
            <a:endParaRPr lang="en-GB" sz="1900" dirty="0"/>
          </a:p>
          <a:p>
            <a:pPr lvl="2"/>
            <a:endParaRPr lang="en-GB" sz="1800" dirty="0"/>
          </a:p>
          <a:p>
            <a:pPr lvl="2"/>
            <a:endParaRPr lang="en-GB" sz="1800" dirty="0" smtClean="0"/>
          </a:p>
          <a:p>
            <a:pPr lvl="2"/>
            <a:endParaRPr lang="en-GB" sz="1800" dirty="0"/>
          </a:p>
          <a:p>
            <a:pPr lvl="2" indent="-342900"/>
            <a:endParaRPr lang="en-GB" sz="19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01113" y="896597"/>
            <a:ext cx="3489820" cy="39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defRPr sz="1200" kern="1200">
                <a:solidFill>
                  <a:srgbClr val="5B656B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230188" indent="-230188" algn="l" defTabSz="457200" rtl="0" eaLnBrk="0" fontAlgn="base" hangingPunct="0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5B656B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19138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B656B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795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 kern="1200">
                <a:solidFill>
                  <a:srgbClr val="5B656B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GB" sz="1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61963" y="4374540"/>
            <a:ext cx="8469536" cy="618385"/>
            <a:chOff x="615950" y="5826094"/>
            <a:chExt cx="11292715" cy="824513"/>
          </a:xfrm>
        </p:grpSpPr>
        <p:sp>
          <p:nvSpPr>
            <p:cNvPr id="6" name="TextBox 5"/>
            <p:cNvSpPr txBox="1"/>
            <p:nvPr/>
          </p:nvSpPr>
          <p:spPr>
            <a:xfrm>
              <a:off x="615950" y="6324594"/>
              <a:ext cx="9518650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058400" y="5826094"/>
              <a:ext cx="1850265" cy="824513"/>
              <a:chOff x="10058400" y="5826094"/>
              <a:chExt cx="1850265" cy="82451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058400" y="5826094"/>
                <a:ext cx="1651000" cy="68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52" y="771207"/>
            <a:ext cx="5400768" cy="13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/>
          <a:stretch/>
        </p:blipFill>
        <p:spPr>
          <a:xfrm>
            <a:off x="7927522" y="4838260"/>
            <a:ext cx="666018" cy="30524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19088" y="465922"/>
            <a:ext cx="7772400" cy="3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 cap="all">
                <a:solidFill>
                  <a:schemeClr val="tx2"/>
                </a:solidFill>
                <a:latin typeface="Arial Narrow"/>
                <a:ea typeface="ＭＳ Ｐゴシック" charset="0"/>
                <a:cs typeface="Arial Narrow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0A4999"/>
                </a:solidFill>
                <a:ea typeface="MS PGothic" pitchFamily="34" charset="-128"/>
              </a:rPr>
              <a:t>TermCoord’s </a:t>
            </a:r>
            <a:r>
              <a:rPr lang="en-GB" dirty="0" err="1">
                <a:solidFill>
                  <a:srgbClr val="0A4999"/>
                </a:solidFill>
                <a:ea typeface="MS PGothic" pitchFamily="34" charset="-128"/>
              </a:rPr>
              <a:t>termbases</a:t>
            </a:r>
            <a:r>
              <a:rPr lang="en-GB" dirty="0">
                <a:solidFill>
                  <a:srgbClr val="0A4999"/>
                </a:solidFill>
                <a:ea typeface="MS PGothic" pitchFamily="34" charset="-128"/>
              </a:rPr>
              <a:t> </a:t>
            </a:r>
            <a:endParaRPr lang="en-GB" sz="1350" dirty="0"/>
          </a:p>
        </p:txBody>
      </p:sp>
      <p:sp>
        <p:nvSpPr>
          <p:cNvPr id="16" name="Rectangle 15"/>
          <p:cNvSpPr/>
          <p:nvPr/>
        </p:nvSpPr>
        <p:spPr>
          <a:xfrm>
            <a:off x="522027" y="3310598"/>
            <a:ext cx="511791" cy="1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22027" y="1497984"/>
            <a:ext cx="2686606" cy="1795876"/>
          </a:xfrm>
          <a:prstGeom prst="rect">
            <a:avLst/>
          </a:prstGeom>
          <a:solidFill>
            <a:srgbClr val="E5F0FF"/>
          </a:solidFill>
        </p:spPr>
        <p:txBody>
          <a:bodyPr wrap="square">
            <a:spAutoFit/>
          </a:bodyPr>
          <a:lstStyle/>
          <a:p>
            <a:pPr marL="0" defTabSz="685800"/>
            <a:endParaRPr lang="en-GB" sz="1200" b="1" dirty="0">
              <a:solidFill>
                <a:schemeClr val="tx1"/>
              </a:solidFill>
              <a:ea typeface="MS PGothic" panose="020B0600070205080204" pitchFamily="34" charset="-128"/>
              <a:cs typeface="+mn-cs"/>
            </a:endParaRPr>
          </a:p>
          <a:p>
            <a:pPr marL="135000" indent="0" defTabSz="685800"/>
            <a:r>
              <a:rPr lang="en-GB" sz="1200" b="1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FdR –  </a:t>
            </a:r>
            <a:r>
              <a:rPr lang="en-GB" sz="1200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field ‘</a:t>
            </a:r>
            <a:r>
              <a:rPr lang="en-GB" sz="1200" b="1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Terminology Notes</a:t>
            </a:r>
            <a:r>
              <a:rPr lang="en-GB" sz="1200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’:</a:t>
            </a:r>
          </a:p>
          <a:p>
            <a:pPr marL="135000" indent="0" defTabSz="685800"/>
            <a:r>
              <a:rPr lang="en-GB" sz="1200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Information on the availability of </a:t>
            </a:r>
            <a:r>
              <a:rPr lang="en-GB" sz="1200" b="1" dirty="0" smtClean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BRTB </a:t>
            </a:r>
            <a:r>
              <a:rPr lang="en-GB" sz="1200" dirty="0" err="1" smtClean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termbases</a:t>
            </a:r>
            <a:r>
              <a:rPr lang="en-GB" sz="1200" dirty="0" smtClean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en-GB" sz="1200" dirty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for a specific COD </a:t>
            </a:r>
            <a:r>
              <a:rPr lang="en-GB" sz="1200" dirty="0" smtClean="0">
                <a:solidFill>
                  <a:schemeClr val="tx1"/>
                </a:solidFill>
                <a:ea typeface="MS PGothic" panose="020B0600070205080204" pitchFamily="34" charset="-128"/>
                <a:cs typeface="+mn-cs"/>
              </a:rPr>
              <a:t>procedure and link to the website</a:t>
            </a:r>
            <a:endParaRPr lang="en-GB" sz="1200" dirty="0">
              <a:solidFill>
                <a:schemeClr val="tx1"/>
              </a:solidFill>
              <a:ea typeface="MS PGothic" panose="020B0600070205080204" pitchFamily="34" charset="-128"/>
              <a:cs typeface="+mn-cs"/>
            </a:endParaRPr>
          </a:p>
          <a:p>
            <a:pPr marL="0" defTabSz="685800"/>
            <a:endParaRPr lang="en-GB" sz="1200" dirty="0">
              <a:solidFill>
                <a:schemeClr val="tx1"/>
              </a:solidFill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526458" y="833438"/>
            <a:ext cx="4565030" cy="3893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32989" y="2280699"/>
            <a:ext cx="1935923" cy="457048"/>
          </a:xfrm>
          <a:prstGeom prst="rect">
            <a:avLst/>
          </a:prstGeom>
          <a:solidFill>
            <a:srgbClr val="E5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indent="-257175">
              <a:lnSpc>
                <a:spcPct val="105000"/>
              </a:lnSpc>
              <a:spcBef>
                <a:spcPts val="900"/>
              </a:spcBef>
              <a:buClr>
                <a:srgbClr val="6D89AE"/>
              </a:buClr>
            </a:pPr>
            <a:r>
              <a:rPr lang="en-GB" sz="1200" b="1" dirty="0"/>
              <a:t>TermCoord’s website under development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1962" y="4185006"/>
            <a:ext cx="8682038" cy="980298"/>
            <a:chOff x="615950" y="5602311"/>
            <a:chExt cx="11576050" cy="1307064"/>
          </a:xfrm>
        </p:grpSpPr>
        <p:sp>
          <p:nvSpPr>
            <p:cNvPr id="14" name="TextBox 13"/>
            <p:cNvSpPr txBox="1"/>
            <p:nvPr/>
          </p:nvSpPr>
          <p:spPr>
            <a:xfrm>
              <a:off x="615950" y="6324599"/>
              <a:ext cx="951865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 smtClean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>
                <a:spcBef>
                  <a:spcPts val="900"/>
                </a:spcBef>
              </a:pP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058400" y="5602311"/>
              <a:ext cx="2133600" cy="1255689"/>
              <a:chOff x="10058400" y="5602311"/>
              <a:chExt cx="2133600" cy="125568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058400" y="5602311"/>
                <a:ext cx="2133600" cy="125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553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19" y="443183"/>
            <a:ext cx="7483535" cy="415925"/>
          </a:xfrm>
        </p:spPr>
        <p:txBody>
          <a:bodyPr/>
          <a:lstStyle/>
          <a:p>
            <a:r>
              <a:rPr lang="en-GB" dirty="0" smtClean="0">
                <a:ea typeface="Europea" pitchFamily="2" charset="0"/>
              </a:rPr>
              <a:t>TermCoord’s </a:t>
            </a:r>
            <a:r>
              <a:rPr lang="en-GB" dirty="0">
                <a:ea typeface="Europea" pitchFamily="2" charset="0"/>
              </a:rPr>
              <a:t>Termbases </a:t>
            </a:r>
            <a:r>
              <a:rPr lang="en-GB" dirty="0" smtClean="0">
                <a:ea typeface="Europea" pitchFamily="2" charset="0"/>
              </a:rPr>
              <a:t>– content and formats</a:t>
            </a:r>
            <a:endParaRPr lang="en-GB" dirty="0">
              <a:ea typeface="Europe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18" y="1186070"/>
            <a:ext cx="6971498" cy="1498843"/>
          </a:xfrm>
          <a:solidFill>
            <a:srgbClr val="E5F0FF"/>
          </a:solidFill>
          <a:ln w="9525" cap="flat" cmpd="sng" algn="ctr">
            <a:solidFill>
              <a:srgbClr val="2660AC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MS PGothic" panose="020B0600070205080204" pitchFamily="34" charset="-128"/>
              </a:rPr>
              <a:t>COD termbases created by TermCoord contain ONLY defined terms</a:t>
            </a:r>
          </a:p>
          <a:p>
            <a:pPr marL="282179" lvl="2" indent="0">
              <a:buNone/>
            </a:pPr>
            <a:r>
              <a:rPr lang="en-GB" b="1" dirty="0">
                <a:solidFill>
                  <a:schemeClr val="tx1"/>
                </a:solidFill>
                <a:ea typeface="MS PGothic" panose="020B0600070205080204" pitchFamily="34" charset="-128"/>
              </a:rPr>
              <a:t>		defined terms per </a:t>
            </a:r>
            <a:r>
              <a:rPr lang="en-GB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procedure in 24 EU languages</a:t>
            </a:r>
            <a:endParaRPr lang="en-GB" b="1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MS PGothic" panose="020B0600070205080204" pitchFamily="34" charset="-128"/>
              </a:rPr>
              <a:t>The defined terms are extracted by TermCoord from EUR-Lex:</a:t>
            </a:r>
          </a:p>
          <a:p>
            <a:pPr marL="496491" lvl="2" indent="-214313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ea typeface="MS PGothic" panose="020B0600070205080204" pitchFamily="34" charset="-128"/>
              </a:rPr>
              <a:t>for </a:t>
            </a:r>
            <a:r>
              <a:rPr lang="en-GB" b="1" dirty="0">
                <a:solidFill>
                  <a:schemeClr val="tx1"/>
                </a:solidFill>
                <a:ea typeface="MS PGothic" panose="020B0600070205080204" pitchFamily="34" charset="-128"/>
              </a:rPr>
              <a:t>all</a:t>
            </a:r>
            <a:r>
              <a:rPr lang="en-GB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GB" b="1" dirty="0">
                <a:solidFill>
                  <a:schemeClr val="tx1"/>
                </a:solidFill>
                <a:ea typeface="MS PGothic" panose="020B0600070205080204" pitchFamily="34" charset="-128"/>
              </a:rPr>
              <a:t>Commission proposals and relevant legislative acts</a:t>
            </a:r>
          </a:p>
          <a:p>
            <a:pPr marL="496491" lvl="2" indent="-214313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ea typeface="MS PGothic" panose="020B0600070205080204" pitchFamily="34" charset="-128"/>
              </a:rPr>
              <a:t>in </a:t>
            </a:r>
            <a:r>
              <a:rPr lang="en-GB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  <a:r>
              <a:rPr lang="en-GB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xlsx</a:t>
            </a:r>
            <a:r>
              <a:rPr lang="en-GB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, .sdltb and .</a:t>
            </a:r>
            <a:r>
              <a:rPr lang="en-GB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tbx</a:t>
            </a:r>
            <a:endParaRPr lang="en-GB" b="1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ea typeface="MS PGothic" panose="020B0600070205080204" pitchFamily="34" charset="-128"/>
              <a:cs typeface="+mn-cs"/>
            </a:endParaRPr>
          </a:p>
          <a:p>
            <a:pPr marL="0" indent="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1962" y="4247868"/>
            <a:ext cx="8682038" cy="941767"/>
            <a:chOff x="615950" y="5602311"/>
            <a:chExt cx="11576050" cy="1255689"/>
          </a:xfrm>
        </p:grpSpPr>
        <p:sp>
          <p:nvSpPr>
            <p:cNvPr id="6" name="TextBox 5"/>
            <p:cNvSpPr txBox="1"/>
            <p:nvPr/>
          </p:nvSpPr>
          <p:spPr>
            <a:xfrm>
              <a:off x="615950" y="6324599"/>
              <a:ext cx="95186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 smtClean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058400" y="5602311"/>
              <a:ext cx="2133600" cy="1255689"/>
              <a:chOff x="10058400" y="5602311"/>
              <a:chExt cx="2133600" cy="125568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058400" y="5602311"/>
                <a:ext cx="2133600" cy="125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A28B8C8-2D39-398E-AD07-EE8359D34D05}"/>
              </a:ext>
            </a:extLst>
          </p:cNvPr>
          <p:cNvGrpSpPr/>
          <p:nvPr/>
        </p:nvGrpSpPr>
        <p:grpSpPr>
          <a:xfrm>
            <a:off x="7721509" y="1593053"/>
            <a:ext cx="1116830" cy="2532089"/>
            <a:chOff x="10572229" y="1743781"/>
            <a:chExt cx="1489107" cy="3376118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1AE4205C-B310-34AE-BFE0-7468C6F1D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394" r="-2021" b="9623"/>
            <a:stretch/>
          </p:blipFill>
          <p:spPr>
            <a:xfrm>
              <a:off x="10572229" y="3786397"/>
              <a:ext cx="1401308" cy="1333502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59BFCB3-6DA9-38AD-5178-FD123A7B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902" y="2902056"/>
              <a:ext cx="935210" cy="935210"/>
            </a:xfrm>
            <a:prstGeom prst="rect">
              <a:avLst/>
            </a:prstGeom>
          </p:spPr>
        </p:pic>
        <p:pic>
          <p:nvPicPr>
            <p:cNvPr id="16" name="Picture 2" descr="PC-WIN] SDL Trados Studio 2022 Professional - Programmi e Dove Trovarli">
              <a:extLst>
                <a:ext uri="{FF2B5EF4-FFF2-40B4-BE49-F238E27FC236}">
                  <a16:creationId xmlns:a16="http://schemas.microsoft.com/office/drawing/2014/main" id="{2D3EFEAD-4093-70EB-D155-1A815C442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1" t="38895" r="27239" b="38493"/>
            <a:stretch/>
          </p:blipFill>
          <p:spPr bwMode="auto">
            <a:xfrm>
              <a:off x="10579544" y="2520619"/>
              <a:ext cx="1481792" cy="40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20">
              <a:extLst>
                <a:ext uri="{FF2B5EF4-FFF2-40B4-BE49-F238E27FC236}">
                  <a16:creationId xmlns:a16="http://schemas.microsoft.com/office/drawing/2014/main" id="{DA56ACBC-F860-3DFC-5E8A-421B5E393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96" y="1743781"/>
              <a:ext cx="998889" cy="917069"/>
            </a:xfrm>
            <a:prstGeom prst="rect">
              <a:avLst/>
            </a:prstGeom>
          </p:spPr>
        </p:pic>
      </p:grpSp>
      <p:sp>
        <p:nvSpPr>
          <p:cNvPr id="24" name="CuadroTexto 7">
            <a:extLst>
              <a:ext uri="{FF2B5EF4-FFF2-40B4-BE49-F238E27FC236}">
                <a16:creationId xmlns:a16="http://schemas.microsoft.com/office/drawing/2014/main" id="{D1A22643-11EF-985A-B73D-F87F260C792F}"/>
              </a:ext>
            </a:extLst>
          </p:cNvPr>
          <p:cNvSpPr txBox="1"/>
          <p:nvPr/>
        </p:nvSpPr>
        <p:spPr>
          <a:xfrm>
            <a:off x="412819" y="849810"/>
            <a:ext cx="3722285" cy="276999"/>
          </a:xfrm>
          <a:prstGeom prst="rect">
            <a:avLst/>
          </a:prstGeom>
          <a:solidFill>
            <a:srgbClr val="E5F0FF"/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ea typeface="Open Sans" pitchFamily="2" charset="0"/>
                <a:cs typeface="Open Sans" pitchFamily="2" charset="0"/>
              </a:rPr>
              <a:t>What our termbases contain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906841" y="1497437"/>
            <a:ext cx="406643" cy="19123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559" y="312184"/>
            <a:ext cx="3247973" cy="100345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2818" y="2836622"/>
            <a:ext cx="6971498" cy="1967335"/>
          </a:xfrm>
          <a:prstGeom prst="rect">
            <a:avLst/>
          </a:prstGeom>
          <a:solidFill>
            <a:srgbClr val="E5F0FF"/>
          </a:solidFill>
          <a:ln w="1079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457200" rtl="0" eaLnBrk="0" fontAlgn="base" hangingPunct="0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9138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GB" sz="1500" b="1" dirty="0" smtClean="0">
                <a:solidFill>
                  <a:schemeClr val="tx1"/>
                </a:solidFill>
                <a:latin typeface="+mj-lt"/>
                <a:ea typeface="ＭＳ Ｐゴシック"/>
              </a:rPr>
              <a:t>BASIC REFERENCE TERMBASE (</a:t>
            </a:r>
            <a:r>
              <a:rPr lang="en-GB" sz="1500" b="1" dirty="0" smtClean="0">
                <a:solidFill>
                  <a:srgbClr val="00B050"/>
                </a:solidFill>
                <a:latin typeface="+mj-lt"/>
                <a:ea typeface="ＭＳ Ｐゴシック"/>
              </a:rPr>
              <a:t>BRTB</a:t>
            </a:r>
            <a:r>
              <a:rPr lang="en-GB" sz="1500" b="1" dirty="0" smtClean="0">
                <a:solidFill>
                  <a:schemeClr val="tx1"/>
                </a:solidFill>
                <a:latin typeface="+mj-lt"/>
                <a:ea typeface="ＭＳ Ｐゴシック"/>
              </a:rPr>
              <a:t>)</a:t>
            </a:r>
            <a:r>
              <a:rPr lang="en-GB" sz="1500" b="1" dirty="0" smtClean="0">
                <a:solidFill>
                  <a:schemeClr val="tx2"/>
                </a:solidFill>
                <a:latin typeface="+mj-lt"/>
                <a:ea typeface="ＭＳ Ｐゴシック"/>
              </a:rPr>
              <a:t> </a:t>
            </a:r>
            <a:endParaRPr lang="en-GB" sz="15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ea typeface="ＭＳ Ｐゴシック"/>
              </a:rPr>
              <a:t>Available on TermCoord's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Maximum 10 MB – light footprint on Studio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Labelled accordingly: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Def_terms_XXXX_XXXX_COD_</a:t>
            </a:r>
            <a:r>
              <a:rPr lang="en-GB" b="1" dirty="0" err="1" smtClean="0">
                <a:solidFill>
                  <a:srgbClr val="00B050"/>
                </a:solidFill>
              </a:rPr>
              <a:t>BRTB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GB" i="1" dirty="0" smtClean="0">
                <a:solidFill>
                  <a:schemeClr val="tx1"/>
                </a:solidFill>
              </a:rPr>
              <a:t>     e.g. </a:t>
            </a:r>
            <a:r>
              <a:rPr lang="en-GB" b="1" i="1" dirty="0" smtClean="0">
                <a:solidFill>
                  <a:schemeClr val="tx1"/>
                </a:solidFill>
              </a:rPr>
              <a:t>Def_terms_2022_0162_COD_BRTB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EUR-Lex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971" y="1063625"/>
            <a:ext cx="6720720" cy="32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/>
          <a:stretch/>
        </p:blipFill>
        <p:spPr>
          <a:xfrm>
            <a:off x="7927522" y="4838260"/>
            <a:ext cx="666018" cy="30524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457202" y="1350962"/>
            <a:ext cx="3662638" cy="226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Defined terms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241155" y="1348186"/>
            <a:ext cx="1408274" cy="229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  <a:latin typeface="Arial"/>
                <a:sym typeface="Arial"/>
              </a:rPr>
              <a:t>Reference - CELEX</a:t>
            </a:r>
          </a:p>
        </p:txBody>
      </p:sp>
      <p:pic>
        <p:nvPicPr>
          <p:cNvPr id="5122" name="Picture 2" descr="File:Microsoft Excel 2013-2019 log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42" y="1471098"/>
            <a:ext cx="563588" cy="5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" y="1767469"/>
            <a:ext cx="6316820" cy="274152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5770744" y="1350962"/>
            <a:ext cx="839866" cy="226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sym typeface="Arial"/>
              </a:rPr>
              <a:t>Note</a:t>
            </a:r>
            <a:endParaRPr lang="en-GB" sz="105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D1A22643-11EF-985A-B73D-F87F260C792F}"/>
              </a:ext>
            </a:extLst>
          </p:cNvPr>
          <p:cNvSpPr txBox="1"/>
          <p:nvPr/>
        </p:nvSpPr>
        <p:spPr>
          <a:xfrm>
            <a:off x="6785287" y="2120539"/>
            <a:ext cx="2072897" cy="1661993"/>
          </a:xfrm>
          <a:prstGeom prst="rect">
            <a:avLst/>
          </a:prstGeom>
          <a:solidFill>
            <a:srgbClr val="E5F0FF"/>
          </a:solidFill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TermCoord prepares the  </a:t>
            </a:r>
            <a:r>
              <a:rPr lang="en-US" sz="13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multilingual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XLS file with defined terms and creates the </a:t>
            </a:r>
            <a:r>
              <a:rPr lang="en-US" sz="1350" b="1" i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BRTB </a:t>
            </a:r>
            <a:endParaRPr lang="en-US" sz="135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rgbClr val="000000"/>
              </a:solidFill>
              <a:latin typeface="Arial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2" y="426204"/>
            <a:ext cx="7433733" cy="534725"/>
          </a:xfrm>
        </p:spPr>
        <p:txBody>
          <a:bodyPr/>
          <a:lstStyle/>
          <a:p>
            <a:r>
              <a:rPr lang="en-GB" sz="1600" dirty="0">
                <a:solidFill>
                  <a:srgbClr val="0A4999"/>
                </a:solidFill>
                <a:ea typeface="MS PGothic" pitchFamily="34" charset="-128"/>
              </a:rPr>
              <a:t>TermCoord’s termbases – </a:t>
            </a:r>
            <a:r>
              <a:rPr lang="en-GB" sz="1600" dirty="0" smtClean="0">
                <a:solidFill>
                  <a:srgbClr val="0A4999"/>
                </a:solidFill>
                <a:ea typeface="MS PGothic" pitchFamily="34" charset="-128"/>
              </a:rPr>
              <a:t>the look inside</a:t>
            </a:r>
            <a:r>
              <a:rPr lang="en-GB" dirty="0" smtClean="0">
                <a:ea typeface="Europea" pitchFamily="2" charset="0"/>
              </a:rPr>
              <a:t/>
            </a:r>
            <a:br>
              <a:rPr lang="en-GB" dirty="0" smtClean="0">
                <a:ea typeface="Europea" pitchFamily="2" charset="0"/>
              </a:rPr>
            </a:br>
            <a:endParaRPr lang="en-GB" sz="1350" dirty="0">
              <a:ea typeface="Europe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233" y="1458656"/>
            <a:ext cx="513959" cy="55678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1962" y="4185006"/>
            <a:ext cx="8682038" cy="980298"/>
            <a:chOff x="615950" y="5602311"/>
            <a:chExt cx="11576050" cy="1307064"/>
          </a:xfrm>
        </p:grpSpPr>
        <p:sp>
          <p:nvSpPr>
            <p:cNvPr id="24" name="TextBox 23"/>
            <p:cNvSpPr txBox="1"/>
            <p:nvPr/>
          </p:nvSpPr>
          <p:spPr>
            <a:xfrm>
              <a:off x="615950" y="6324599"/>
              <a:ext cx="951865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900"/>
                </a:spcBef>
                <a:spcAft>
                  <a:spcPts val="0"/>
                </a:spcAft>
              </a:pPr>
              <a:r>
                <a:rPr lang="en-GB" sz="750" dirty="0" smtClean="0">
                  <a:solidFill>
                    <a:srgbClr val="7A868E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Terminology for External Translation</a:t>
              </a:r>
              <a:endParaRPr lang="en-GB" sz="750" dirty="0">
                <a:solidFill>
                  <a:srgbClr val="7A868E">
                    <a:lumMod val="75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defTabSz="685800" fontAlgn="auto">
                <a:spcBef>
                  <a:spcPts val="900"/>
                </a:spcBef>
                <a:spcAft>
                  <a:spcPts val="0"/>
                </a:spcAft>
              </a:pPr>
              <a:endParaRPr lang="en-GB" sz="750" dirty="0">
                <a:solidFill>
                  <a:srgbClr val="7A868E">
                    <a:lumMod val="75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058400" y="5602311"/>
              <a:ext cx="2133600" cy="1255689"/>
              <a:chOff x="10058400" y="5602311"/>
              <a:chExt cx="2133600" cy="12556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58400" y="5602311"/>
                <a:ext cx="2133600" cy="125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35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29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497355" y="4829547"/>
            <a:ext cx="6511925" cy="30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30188" indent="-230188" algn="l" defTabSz="457200" rtl="0" eaLnBrk="1" fontAlgn="base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719138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795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spcBef>
                <a:spcPct val="0"/>
              </a:spcBef>
              <a:defRPr/>
            </a:pPr>
            <a:r>
              <a:rPr lang="en-GB" sz="700" dirty="0">
                <a:solidFill>
                  <a:srgbClr val="000000"/>
                </a:solidFill>
                <a:latin typeface="Arial"/>
                <a:ea typeface="ＭＳ Ｐゴシック" charset="0"/>
                <a:sym typeface="Arial"/>
              </a:rPr>
              <a:t> </a:t>
            </a:r>
            <a:endParaRPr lang="en-US" altLang="en-US" sz="700" dirty="0">
              <a:solidFill>
                <a:srgbClr val="7A868E"/>
              </a:solidFill>
              <a:latin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22" y="872316"/>
            <a:ext cx="6296158" cy="3743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223" y="1852684"/>
            <a:ext cx="1149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IATE - Search (europa.eu)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9672" y="259582"/>
            <a:ext cx="10299046" cy="81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lvl="0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kern="1200" cap="all">
                <a:solidFill>
                  <a:schemeClr val="tx2"/>
                </a:solidFill>
                <a:latin typeface="Arial Narrow"/>
                <a:ea typeface="ＭＳ Ｐゴシック" charset="0"/>
                <a:cs typeface="Arial Narrow"/>
              </a:defRPr>
            </a:lvl1pPr>
            <a:lvl2pPr lvl="1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  <a:cs typeface="Arial Narrow" pitchFamily="34" charset="0"/>
              </a:defRPr>
            </a:lvl2pPr>
            <a:lvl3pPr lvl="2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  <a:cs typeface="Arial Narrow" pitchFamily="34" charset="0"/>
              </a:defRPr>
            </a:lvl3pPr>
            <a:lvl4pPr lvl="3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  <a:cs typeface="Arial Narrow" pitchFamily="34" charset="0"/>
              </a:defRPr>
            </a:lvl4pPr>
            <a:lvl5pPr lvl="4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  <a:cs typeface="Arial Narrow" pitchFamily="34" charset="0"/>
              </a:defRPr>
            </a:lvl5pPr>
            <a:lvl6pPr marL="457200" lvl="5" algn="l" defTabSz="457200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6pPr>
            <a:lvl7pPr marL="914400" lvl="6" algn="l" defTabSz="457200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7pPr>
            <a:lvl8pPr marL="1371600" lvl="7" algn="l" defTabSz="457200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8pPr>
            <a:lvl9pPr marL="1828800" lvl="8" algn="l" defTabSz="457200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tx2"/>
                </a:solidFill>
                <a:latin typeface="Arial Narrow" charset="0"/>
                <a:ea typeface="ＭＳ Ｐゴシック" charset="0"/>
              </a:defRPr>
            </a:lvl9pPr>
          </a:lstStyle>
          <a:p>
            <a:pPr lvl="0">
              <a:lnSpc>
                <a:spcPct val="105000"/>
              </a:lnSpc>
              <a:buClrTx/>
              <a:defRPr/>
            </a:pPr>
            <a:r>
              <a:rPr lang="en-GB" cap="none" dirty="0">
                <a:solidFill>
                  <a:schemeClr val="dk2"/>
                </a:solidFill>
                <a:ea typeface="Arial Narrow"/>
                <a:sym typeface="Arial Narrow"/>
              </a:rPr>
              <a:t>IATE</a:t>
            </a:r>
          </a:p>
          <a:p>
            <a:pPr defTabSz="457189">
              <a:lnSpc>
                <a:spcPct val="105000"/>
              </a:lnSpc>
              <a:defRPr/>
            </a:pPr>
            <a:r>
              <a:rPr lang="en-GB" dirty="0">
                <a:solidFill>
                  <a:srgbClr val="0A4999"/>
                </a:solidFill>
              </a:rPr>
              <a:t>“</a:t>
            </a:r>
            <a:r>
              <a:rPr lang="en-GB" u="sng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</a:t>
            </a:r>
            <a:r>
              <a:rPr lang="en-GB" u="sng" dirty="0">
                <a:solidFill>
                  <a:srgbClr val="000000"/>
                </a:solidFill>
              </a:rPr>
              <a:t>a</a:t>
            </a:r>
            <a:r>
              <a:rPr lang="en-GB" dirty="0">
                <a:solidFill>
                  <a:srgbClr val="000000"/>
                </a:solidFill>
              </a:rPr>
              <a:t>ctive </a:t>
            </a:r>
            <a:r>
              <a:rPr lang="en-GB" u="sng" dirty="0">
                <a:solidFill>
                  <a:srgbClr val="000000"/>
                </a:solidFill>
              </a:rPr>
              <a:t>T</a:t>
            </a:r>
            <a:r>
              <a:rPr lang="en-GB" dirty="0">
                <a:solidFill>
                  <a:srgbClr val="000000"/>
                </a:solidFill>
              </a:rPr>
              <a:t>erminology for </a:t>
            </a:r>
            <a:r>
              <a:rPr lang="en-GB" u="sng" dirty="0">
                <a:solidFill>
                  <a:srgbClr val="000000"/>
                </a:solidFill>
              </a:rPr>
              <a:t>E</a:t>
            </a:r>
            <a:r>
              <a:rPr lang="en-GB" dirty="0">
                <a:solidFill>
                  <a:srgbClr val="000000"/>
                </a:solidFill>
              </a:rPr>
              <a:t>urope</a:t>
            </a:r>
            <a:r>
              <a:rPr lang="en-GB" dirty="0">
                <a:solidFill>
                  <a:srgbClr val="0A4999"/>
                </a:solidFill>
              </a:rPr>
              <a:t>”: EU's terminology management system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1962" y="4185006"/>
            <a:ext cx="8682038" cy="980298"/>
            <a:chOff x="615950" y="5602311"/>
            <a:chExt cx="11576050" cy="1307064"/>
          </a:xfrm>
        </p:grpSpPr>
        <p:sp>
          <p:nvSpPr>
            <p:cNvPr id="8" name="TextBox 7"/>
            <p:cNvSpPr txBox="1"/>
            <p:nvPr/>
          </p:nvSpPr>
          <p:spPr>
            <a:xfrm>
              <a:off x="615950" y="6324599"/>
              <a:ext cx="951865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 smtClean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>
                <a:spcBef>
                  <a:spcPts val="900"/>
                </a:spcBef>
              </a:pP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058400" y="5602311"/>
              <a:ext cx="2133600" cy="1255689"/>
              <a:chOff x="10058400" y="5602311"/>
              <a:chExt cx="2133600" cy="125568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058400" y="5602311"/>
                <a:ext cx="2133600" cy="125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7081"/>
            <a:ext cx="1732102" cy="19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3164"/>
            <a:ext cx="7433733" cy="415925"/>
          </a:xfrm>
        </p:spPr>
        <p:txBody>
          <a:bodyPr/>
          <a:lstStyle/>
          <a:p>
            <a:pPr lvl="1"/>
            <a:r>
              <a:rPr lang="en-GB" sz="1600" dirty="0" smtClean="0"/>
              <a:t>IATE – WHY LOG ON</a:t>
            </a:r>
            <a:endParaRPr lang="en-GB" sz="16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97355" y="4829547"/>
            <a:ext cx="6511925" cy="30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30188" indent="-230188" algn="l" defTabSz="457200" rtl="0" eaLnBrk="1" fontAlgn="base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D89A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719138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795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D89AE"/>
              </a:buClr>
              <a:buSzPct val="55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GB" sz="7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  <a:sym typeface="Arial"/>
              </a:rPr>
              <a:t> </a:t>
            </a:r>
            <a:endParaRPr lang="en-US" altLang="en-US" sz="700" dirty="0">
              <a:solidFill>
                <a:srgbClr val="7A868E"/>
              </a:solidFill>
              <a:latin typeface="Arial"/>
              <a:cs typeface="+mn-cs"/>
              <a:sym typeface="Arial"/>
            </a:endParaRPr>
          </a:p>
          <a:p>
            <a:pPr marL="0" indent="0" defTabSz="457189">
              <a:spcBef>
                <a:spcPct val="0"/>
              </a:spcBef>
              <a:defRPr/>
            </a:pPr>
            <a:endParaRPr lang="en-US" altLang="en-US" sz="700" dirty="0">
              <a:solidFill>
                <a:srgbClr val="7A868E"/>
              </a:solidFill>
              <a:latin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962" y="4185006"/>
            <a:ext cx="8682038" cy="980298"/>
            <a:chOff x="615950" y="5602311"/>
            <a:chExt cx="11576050" cy="1307064"/>
          </a:xfrm>
        </p:grpSpPr>
        <p:sp>
          <p:nvSpPr>
            <p:cNvPr id="8" name="TextBox 7"/>
            <p:cNvSpPr txBox="1"/>
            <p:nvPr/>
          </p:nvSpPr>
          <p:spPr>
            <a:xfrm>
              <a:off x="615950" y="6324599"/>
              <a:ext cx="951865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 smtClean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>
                <a:spcBef>
                  <a:spcPts val="900"/>
                </a:spcBef>
              </a:pPr>
              <a:endParaRPr lang="en-GB" sz="7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058400" y="5602311"/>
              <a:ext cx="2133600" cy="1255689"/>
              <a:chOff x="10058400" y="5602311"/>
              <a:chExt cx="2133600" cy="125568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058400" y="5602311"/>
                <a:ext cx="2133600" cy="125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2" y="1306466"/>
            <a:ext cx="2289773" cy="20534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03617" y="1917488"/>
            <a:ext cx="740692" cy="31392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4139" y="667213"/>
            <a:ext cx="4909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Save your </a:t>
            </a: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preferences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Save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your </a:t>
            </a: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queries </a:t>
            </a:r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(in case you have applied filters you wish to save)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98" y="1087832"/>
            <a:ext cx="5327048" cy="82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598" y="2932834"/>
            <a:ext cx="5368684" cy="14201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2846" y="3360201"/>
            <a:ext cx="1850650" cy="37337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3214" y="3491462"/>
            <a:ext cx="1391251" cy="25796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0240" y="1621213"/>
            <a:ext cx="1053151" cy="25796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7703883" y="881446"/>
            <a:ext cx="455750" cy="2658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2538" y="2901877"/>
            <a:ext cx="635480" cy="21089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4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5895" y="2576576"/>
            <a:ext cx="2445390" cy="11900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Clarity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Consistency</a:t>
            </a:r>
          </a:p>
          <a:p>
            <a:pPr marL="0" indent="0"/>
            <a:endParaRPr lang="en-GB" altLang="en-US" sz="3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GB" altLang="en-US" sz="2400" dirty="0" smtClean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GB" dirty="0"/>
              <a:t>Terminology in the translation process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296480" y="2512479"/>
            <a:ext cx="255864" cy="9437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82841" y="2385028"/>
            <a:ext cx="3270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altLang="en-US" dirty="0"/>
              <a:t>E</a:t>
            </a:r>
            <a:r>
              <a:rPr lang="en-GB" altLang="en-US" dirty="0" smtClean="0"/>
              <a:t>xternal </a:t>
            </a:r>
            <a:r>
              <a:rPr lang="en-GB" altLang="en-US" dirty="0"/>
              <a:t>and internal translators are given access to the </a:t>
            </a:r>
            <a:r>
              <a:rPr lang="en-GB" altLang="en-US" b="1" dirty="0"/>
              <a:t>same</a:t>
            </a:r>
            <a:r>
              <a:rPr lang="en-GB" altLang="en-US" dirty="0"/>
              <a:t> terminology resources</a:t>
            </a:r>
            <a:endParaRPr lang="en-GB" dirty="0"/>
          </a:p>
          <a:p>
            <a:pPr>
              <a:spcBef>
                <a:spcPts val="12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973960" y="2512479"/>
            <a:ext cx="255864" cy="9437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20090" y="2385028"/>
            <a:ext cx="20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dirty="0" smtClean="0">
                <a:latin typeface="+mn-lt"/>
              </a:rPr>
              <a:t>Quality </a:t>
            </a:r>
            <a:r>
              <a:rPr lang="en-GB" altLang="en-US" dirty="0"/>
              <a:t>of all documents translated by and for the EP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730" y="1062268"/>
            <a:ext cx="4162425" cy="10763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1963" y="4374544"/>
            <a:ext cx="8469536" cy="636147"/>
            <a:chOff x="615950" y="5826094"/>
            <a:chExt cx="11292715" cy="848195"/>
          </a:xfrm>
        </p:grpSpPr>
        <p:sp>
          <p:nvSpPr>
            <p:cNvPr id="17" name="TextBox 16"/>
            <p:cNvSpPr txBox="1"/>
            <p:nvPr/>
          </p:nvSpPr>
          <p:spPr>
            <a:xfrm>
              <a:off x="615950" y="6397289"/>
              <a:ext cx="9518650" cy="277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GB" sz="750" dirty="0">
                  <a:solidFill>
                    <a:schemeClr val="bg2">
                      <a:lumMod val="75000"/>
                    </a:schemeClr>
                  </a:solidFill>
                </a:rPr>
                <a:t>Terminology for External Translation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058400" y="5826094"/>
              <a:ext cx="1850265" cy="824513"/>
              <a:chOff x="10058400" y="5826094"/>
              <a:chExt cx="1850265" cy="82451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058400" y="5826094"/>
                <a:ext cx="1651000" cy="68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0" y="6113200"/>
                <a:ext cx="1850265" cy="53740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EP 16x9 White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P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P template pp16x9 white (EN Logo).ppt [Compatibility Mode]" id="{B371DA7C-DBE0-49D3-BE10-87BF855916DE}" vid="{E6852DC5-129D-47BE-8A53-085AAF1EA639}"/>
    </a:ext>
  </a:extLst>
</a:theme>
</file>

<file path=ppt/theme/theme3.xml><?xml version="1.0" encoding="utf-8"?>
<a:theme xmlns:a="http://schemas.openxmlformats.org/drawingml/2006/main" name="EP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287</Words>
  <Application>Microsoft Office PowerPoint</Application>
  <PresentationFormat>On-screen Show (16:9)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ＭＳ Ｐゴシック</vt:lpstr>
      <vt:lpstr>Arial</vt:lpstr>
      <vt:lpstr>Arial Narrow</vt:lpstr>
      <vt:lpstr>Calibri</vt:lpstr>
      <vt:lpstr>Europea</vt:lpstr>
      <vt:lpstr>Open Sans</vt:lpstr>
      <vt:lpstr>Wingdings</vt:lpstr>
      <vt:lpstr>Wingdings 3</vt:lpstr>
      <vt:lpstr>EP 16x9 White</vt:lpstr>
      <vt:lpstr>1_EP</vt:lpstr>
      <vt:lpstr>EP</vt:lpstr>
      <vt:lpstr>Terminology for External Translation</vt:lpstr>
      <vt:lpstr>Outline</vt:lpstr>
      <vt:lpstr>PowerPoint Presentation</vt:lpstr>
      <vt:lpstr>TermCoord’s Termbases – content and formats</vt:lpstr>
      <vt:lpstr>EUR-Lex</vt:lpstr>
      <vt:lpstr>TermCoord’s termbases – the look inside </vt:lpstr>
      <vt:lpstr>PowerPoint Presentation</vt:lpstr>
      <vt:lpstr>IATE – WHY LOG ON</vt:lpstr>
      <vt:lpstr>Terminology in the translation process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 for External Translation</dc:title>
  <dc:creator>TermCoord</dc:creator>
  <cp:lastModifiedBy>LAVELLE Hilary</cp:lastModifiedBy>
  <cp:revision>139</cp:revision>
  <dcterms:created xsi:type="dcterms:W3CDTF">2015-12-16T09:55:56Z</dcterms:created>
  <dcterms:modified xsi:type="dcterms:W3CDTF">2024-12-02T18:40:39Z</dcterms:modified>
</cp:coreProperties>
</file>