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8" r:id="rId3"/>
    <p:sldId id="260" r:id="rId4"/>
    <p:sldId id="261" r:id="rId5"/>
    <p:sldId id="259" r:id="rId6"/>
    <p:sldId id="262" r:id="rId7"/>
    <p:sldId id="263" r:id="rId8"/>
    <p:sldId id="267" r:id="rId9"/>
    <p:sldId id="265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999"/>
    <a:srgbClr val="E3B89D"/>
    <a:srgbClr val="F0C090"/>
    <a:srgbClr val="D7B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953" autoAdjust="0"/>
  </p:normalViewPr>
  <p:slideViewPr>
    <p:cSldViewPr snapToGrid="0">
      <p:cViewPr varScale="1">
        <p:scale>
          <a:sx n="97" d="100"/>
          <a:sy n="97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17D8A-9E1E-4336-840A-CFEA270A7957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42619-D9FA-4E8A-B9DB-BDD5F4772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54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9386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549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29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7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14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63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20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36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88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42619-D9FA-4E8A-B9DB-BDD5F477210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19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81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67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12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807" y="2198621"/>
            <a:ext cx="8683031" cy="1245011"/>
          </a:xfrm>
        </p:spPr>
        <p:txBody>
          <a:bodyPr anchor="b">
            <a:normAutofit/>
          </a:bodyPr>
          <a:lstStyle>
            <a:lvl1pPr>
              <a:defRPr sz="2933" b="1" baseline="0">
                <a:solidFill>
                  <a:schemeClr val="tx2"/>
                </a:solidFill>
                <a:latin typeface="Arial Narrow"/>
                <a:cs typeface="Arial Narrow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807" y="3442526"/>
            <a:ext cx="8683031" cy="930207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67">
                <a:solidFill>
                  <a:schemeClr val="bg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31271" y="5993692"/>
            <a:ext cx="8682567" cy="407809"/>
          </a:xfrm>
          <a:noFill/>
        </p:spPr>
        <p:txBody>
          <a:bodyPr/>
          <a:lstStyle>
            <a:lvl1pPr>
              <a:defRPr sz="1467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08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29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1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3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5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5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2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0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7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0F4FB-A3EB-4526-BB55-B92AD7FDF8DA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5C47A-4D47-4811-80D8-EFBD1461F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59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2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1" y="2199217"/>
            <a:ext cx="8682567" cy="1244600"/>
          </a:xfrm>
        </p:spPr>
        <p:txBody>
          <a:bodyPr/>
          <a:lstStyle/>
          <a:p>
            <a:pPr>
              <a:defRPr/>
            </a:pPr>
            <a:r>
              <a:rPr lang="en-GB" sz="4000" dirty="0" smtClean="0">
                <a:solidFill>
                  <a:srgbClr val="0A4999"/>
                </a:solidFill>
              </a:rPr>
              <a:t>Pre-treatment </a:t>
            </a:r>
            <a:r>
              <a:rPr lang="en-GB" sz="4000" dirty="0">
                <a:solidFill>
                  <a:srgbClr val="0A4999"/>
                </a:solidFill>
              </a:rPr>
              <a:t>packages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46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97" y="2263177"/>
            <a:ext cx="10515600" cy="106245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THANK YOU!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99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153" y="2332182"/>
            <a:ext cx="9570189" cy="2715679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Horizontal (support) unit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We provide </a:t>
            </a:r>
            <a:r>
              <a:rPr lang="en-US" sz="2400" dirty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optimal conditions for translation in terms of speed, costs and </a:t>
            </a:r>
            <a:r>
              <a:rPr 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consistency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We centralize </a:t>
            </a:r>
            <a:r>
              <a:rPr lang="en-US" altLang="en-US" sz="2400" dirty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routine operations </a:t>
            </a:r>
            <a:r>
              <a:rPr lang="en-US" alt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and all </a:t>
            </a:r>
            <a:r>
              <a:rPr lang="en-US" altLang="en-US" sz="2400" dirty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preparatory work</a:t>
            </a:r>
            <a:r>
              <a:rPr lang="en-US" altLang="en-US" sz="2400" dirty="0">
                <a:solidFill>
                  <a:srgbClr val="0A4999"/>
                </a:solidFill>
                <a:latin typeface="Arial Narrow" panose="020B0606020202030204" pitchFamily="34" charset="0"/>
                <a:ea typeface="+mn-lt"/>
                <a:cs typeface="+mn-lt"/>
              </a:rPr>
              <a:t> </a:t>
            </a:r>
            <a:r>
              <a:rPr lang="en-US" altLang="en-US" sz="2400" dirty="0" smtClean="0">
                <a:solidFill>
                  <a:srgbClr val="0A4999"/>
                </a:solidFill>
                <a:latin typeface="Arial Narrow" panose="020B0606020202030204" pitchFamily="34" charset="0"/>
                <a:ea typeface="+mn-lt"/>
                <a:cs typeface="+mn-lt"/>
              </a:rPr>
              <a:t>(</a:t>
            </a:r>
            <a:r>
              <a:rPr lang="en-GB" sz="2400" dirty="0" smtClean="0">
                <a:solidFill>
                  <a:srgbClr val="0A4999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</a:t>
            </a:r>
            <a:r>
              <a:rPr lang="en-US" alt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 pre-treatment)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Pre-treatment packages that contain all the resources needed for translation (original document, translation project, translation memories, references in TMX format, </a:t>
            </a:r>
            <a:r>
              <a:rPr lang="en-GB" altLang="en-US" sz="2400" dirty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instructions on how to handle documents from preparation to </a:t>
            </a:r>
            <a:r>
              <a:rPr lang="en-GB" altLang="en-US" sz="2400" dirty="0" smtClean="0">
                <a:solidFill>
                  <a:srgbClr val="1F497D"/>
                </a:solidFill>
                <a:latin typeface="Arial Narrow" panose="020B0606020202030204" pitchFamily="34" charset="0"/>
                <a:ea typeface="+mn-lt"/>
                <a:cs typeface="+mn-lt"/>
              </a:rPr>
              <a:t>delivery) </a:t>
            </a:r>
            <a:endParaRPr lang="en-US" altLang="en-US" sz="2400" dirty="0">
              <a:solidFill>
                <a:srgbClr val="1F497D"/>
              </a:solidFill>
              <a:latin typeface="Arial Narrow" panose="020B0606020202030204" pitchFamily="34" charset="0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1F497D"/>
              </a:solidFill>
              <a:latin typeface="Arial Narrow" panose="020B0606020202030204" pitchFamily="34" charset="0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65797" y="564417"/>
            <a:ext cx="9911644" cy="554567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933" b="1" kern="1200" baseline="0">
                <a:solidFill>
                  <a:schemeClr val="tx2"/>
                </a:solidFill>
                <a:latin typeface="Arial Narrow"/>
                <a:ea typeface="+mj-ea"/>
                <a:cs typeface="Arial Narrow"/>
              </a:defRPr>
            </a:lvl1pPr>
          </a:lstStyle>
          <a:p>
            <a:pPr algn="ctr"/>
            <a:r>
              <a:rPr lang="en-GB" sz="2800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PRETRAD – THE EURAMIS PRETRANSLATION UNIT</a:t>
            </a:r>
            <a:endParaRPr lang="en-GB" sz="2800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0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sz="2800" b="1" dirty="0">
                <a:solidFill>
                  <a:srgbClr val="0A4999"/>
                </a:solidFill>
                <a:latin typeface="Arial Narrow" panose="020B0606020202030204" pitchFamily="34" charset="0"/>
              </a:rPr>
              <a:t>MAIN</a:t>
            </a:r>
            <a:r>
              <a:rPr lang="en-GB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CATEGORIES OF DOCUMENTS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102587" y="1693846"/>
            <a:ext cx="2251165" cy="1125582"/>
          </a:xfrm>
          <a:custGeom>
            <a:avLst/>
            <a:gdLst>
              <a:gd name="connsiteX0" fmla="*/ 0 w 2251165"/>
              <a:gd name="connsiteY0" fmla="*/ 112558 h 1125582"/>
              <a:gd name="connsiteX1" fmla="*/ 112558 w 2251165"/>
              <a:gd name="connsiteY1" fmla="*/ 0 h 1125582"/>
              <a:gd name="connsiteX2" fmla="*/ 2138607 w 2251165"/>
              <a:gd name="connsiteY2" fmla="*/ 0 h 1125582"/>
              <a:gd name="connsiteX3" fmla="*/ 2251165 w 2251165"/>
              <a:gd name="connsiteY3" fmla="*/ 112558 h 1125582"/>
              <a:gd name="connsiteX4" fmla="*/ 2251165 w 2251165"/>
              <a:gd name="connsiteY4" fmla="*/ 1013024 h 1125582"/>
              <a:gd name="connsiteX5" fmla="*/ 2138607 w 2251165"/>
              <a:gd name="connsiteY5" fmla="*/ 1125582 h 1125582"/>
              <a:gd name="connsiteX6" fmla="*/ 112558 w 2251165"/>
              <a:gd name="connsiteY6" fmla="*/ 1125582 h 1125582"/>
              <a:gd name="connsiteX7" fmla="*/ 0 w 2251165"/>
              <a:gd name="connsiteY7" fmla="*/ 1013024 h 1125582"/>
              <a:gd name="connsiteX8" fmla="*/ 0 w 2251165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51165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2138607" y="0"/>
                </a:lnTo>
                <a:cubicBezTo>
                  <a:pt x="2200771" y="0"/>
                  <a:pt x="2251165" y="50394"/>
                  <a:pt x="2251165" y="112558"/>
                </a:cubicBezTo>
                <a:lnTo>
                  <a:pt x="2251165" y="1013024"/>
                </a:lnTo>
                <a:cubicBezTo>
                  <a:pt x="2251165" y="1075188"/>
                  <a:pt x="2200771" y="1125582"/>
                  <a:pt x="2138607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592" tIns="64717" rIns="80592" bIns="64717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kern="1200" dirty="0" smtClean="0"/>
              <a:t>MONOLINGUAL</a:t>
            </a:r>
            <a:endParaRPr lang="en-US" sz="2500" kern="1200" dirty="0"/>
          </a:p>
        </p:txBody>
      </p:sp>
      <p:sp>
        <p:nvSpPr>
          <p:cNvPr id="10" name="Freeform 9"/>
          <p:cNvSpPr/>
          <p:nvPr/>
        </p:nvSpPr>
        <p:spPr>
          <a:xfrm>
            <a:off x="3327704" y="2819429"/>
            <a:ext cx="225116" cy="84418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44187"/>
                </a:lnTo>
                <a:lnTo>
                  <a:pt x="225116" y="844187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3552821" y="3100825"/>
            <a:ext cx="1800932" cy="1125582"/>
          </a:xfrm>
          <a:custGeom>
            <a:avLst/>
            <a:gdLst>
              <a:gd name="connsiteX0" fmla="*/ 0 w 1800932"/>
              <a:gd name="connsiteY0" fmla="*/ 112558 h 1125582"/>
              <a:gd name="connsiteX1" fmla="*/ 112558 w 1800932"/>
              <a:gd name="connsiteY1" fmla="*/ 0 h 1125582"/>
              <a:gd name="connsiteX2" fmla="*/ 1688374 w 1800932"/>
              <a:gd name="connsiteY2" fmla="*/ 0 h 1125582"/>
              <a:gd name="connsiteX3" fmla="*/ 1800932 w 1800932"/>
              <a:gd name="connsiteY3" fmla="*/ 112558 h 1125582"/>
              <a:gd name="connsiteX4" fmla="*/ 1800932 w 1800932"/>
              <a:gd name="connsiteY4" fmla="*/ 1013024 h 1125582"/>
              <a:gd name="connsiteX5" fmla="*/ 1688374 w 1800932"/>
              <a:gd name="connsiteY5" fmla="*/ 1125582 h 1125582"/>
              <a:gd name="connsiteX6" fmla="*/ 112558 w 1800932"/>
              <a:gd name="connsiteY6" fmla="*/ 1125582 h 1125582"/>
              <a:gd name="connsiteX7" fmla="*/ 0 w 1800932"/>
              <a:gd name="connsiteY7" fmla="*/ 1013024 h 1125582"/>
              <a:gd name="connsiteX8" fmla="*/ 0 w 1800932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0932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1688374" y="0"/>
                </a:lnTo>
                <a:cubicBezTo>
                  <a:pt x="1750538" y="0"/>
                  <a:pt x="1800932" y="50394"/>
                  <a:pt x="1800932" y="112558"/>
                </a:cubicBezTo>
                <a:lnTo>
                  <a:pt x="1800932" y="1013024"/>
                </a:lnTo>
                <a:cubicBezTo>
                  <a:pt x="1800932" y="1075188"/>
                  <a:pt x="1750538" y="1125582"/>
                  <a:pt x="1688374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067" tIns="58367" rIns="71067" bIns="583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1-COLUMN</a:t>
            </a:r>
          </a:p>
        </p:txBody>
      </p:sp>
      <p:sp>
        <p:nvSpPr>
          <p:cNvPr id="12" name="Freeform 11"/>
          <p:cNvSpPr/>
          <p:nvPr/>
        </p:nvSpPr>
        <p:spPr>
          <a:xfrm>
            <a:off x="3327704" y="2819429"/>
            <a:ext cx="225116" cy="225116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1165"/>
                </a:lnTo>
                <a:lnTo>
                  <a:pt x="225116" y="2251165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 12"/>
          <p:cNvSpPr/>
          <p:nvPr/>
        </p:nvSpPr>
        <p:spPr>
          <a:xfrm>
            <a:off x="3552821" y="4507804"/>
            <a:ext cx="1800932" cy="1125582"/>
          </a:xfrm>
          <a:custGeom>
            <a:avLst/>
            <a:gdLst>
              <a:gd name="connsiteX0" fmla="*/ 0 w 1800932"/>
              <a:gd name="connsiteY0" fmla="*/ 112558 h 1125582"/>
              <a:gd name="connsiteX1" fmla="*/ 112558 w 1800932"/>
              <a:gd name="connsiteY1" fmla="*/ 0 h 1125582"/>
              <a:gd name="connsiteX2" fmla="*/ 1688374 w 1800932"/>
              <a:gd name="connsiteY2" fmla="*/ 0 h 1125582"/>
              <a:gd name="connsiteX3" fmla="*/ 1800932 w 1800932"/>
              <a:gd name="connsiteY3" fmla="*/ 112558 h 1125582"/>
              <a:gd name="connsiteX4" fmla="*/ 1800932 w 1800932"/>
              <a:gd name="connsiteY4" fmla="*/ 1013024 h 1125582"/>
              <a:gd name="connsiteX5" fmla="*/ 1688374 w 1800932"/>
              <a:gd name="connsiteY5" fmla="*/ 1125582 h 1125582"/>
              <a:gd name="connsiteX6" fmla="*/ 112558 w 1800932"/>
              <a:gd name="connsiteY6" fmla="*/ 1125582 h 1125582"/>
              <a:gd name="connsiteX7" fmla="*/ 0 w 1800932"/>
              <a:gd name="connsiteY7" fmla="*/ 1013024 h 1125582"/>
              <a:gd name="connsiteX8" fmla="*/ 0 w 1800932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0932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1688374" y="0"/>
                </a:lnTo>
                <a:cubicBezTo>
                  <a:pt x="1750538" y="0"/>
                  <a:pt x="1800932" y="50394"/>
                  <a:pt x="1800932" y="112558"/>
                </a:cubicBezTo>
                <a:lnTo>
                  <a:pt x="1800932" y="1013024"/>
                </a:lnTo>
                <a:cubicBezTo>
                  <a:pt x="1800932" y="1075188"/>
                  <a:pt x="1750538" y="1125582"/>
                  <a:pt x="1688374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067" tIns="58367" rIns="71067" bIns="583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containing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2-COLUMN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amendments</a:t>
            </a:r>
            <a:endParaRPr lang="en-US" sz="2000" kern="1200" dirty="0"/>
          </a:p>
        </p:txBody>
      </p:sp>
      <p:sp>
        <p:nvSpPr>
          <p:cNvPr id="14" name="Freeform 13"/>
          <p:cNvSpPr/>
          <p:nvPr/>
        </p:nvSpPr>
        <p:spPr>
          <a:xfrm>
            <a:off x="5916545" y="1693846"/>
            <a:ext cx="2251165" cy="1125582"/>
          </a:xfrm>
          <a:custGeom>
            <a:avLst/>
            <a:gdLst>
              <a:gd name="connsiteX0" fmla="*/ 0 w 2251165"/>
              <a:gd name="connsiteY0" fmla="*/ 112558 h 1125582"/>
              <a:gd name="connsiteX1" fmla="*/ 112558 w 2251165"/>
              <a:gd name="connsiteY1" fmla="*/ 0 h 1125582"/>
              <a:gd name="connsiteX2" fmla="*/ 2138607 w 2251165"/>
              <a:gd name="connsiteY2" fmla="*/ 0 h 1125582"/>
              <a:gd name="connsiteX3" fmla="*/ 2251165 w 2251165"/>
              <a:gd name="connsiteY3" fmla="*/ 112558 h 1125582"/>
              <a:gd name="connsiteX4" fmla="*/ 2251165 w 2251165"/>
              <a:gd name="connsiteY4" fmla="*/ 1013024 h 1125582"/>
              <a:gd name="connsiteX5" fmla="*/ 2138607 w 2251165"/>
              <a:gd name="connsiteY5" fmla="*/ 1125582 h 1125582"/>
              <a:gd name="connsiteX6" fmla="*/ 112558 w 2251165"/>
              <a:gd name="connsiteY6" fmla="*/ 1125582 h 1125582"/>
              <a:gd name="connsiteX7" fmla="*/ 0 w 2251165"/>
              <a:gd name="connsiteY7" fmla="*/ 1013024 h 1125582"/>
              <a:gd name="connsiteX8" fmla="*/ 0 w 2251165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51165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2138607" y="0"/>
                </a:lnTo>
                <a:cubicBezTo>
                  <a:pt x="2200771" y="0"/>
                  <a:pt x="2251165" y="50394"/>
                  <a:pt x="2251165" y="112558"/>
                </a:cubicBezTo>
                <a:lnTo>
                  <a:pt x="2251165" y="1013024"/>
                </a:lnTo>
                <a:cubicBezTo>
                  <a:pt x="2251165" y="1075188"/>
                  <a:pt x="2200771" y="1125582"/>
                  <a:pt x="2138607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0592" tIns="64717" rIns="80592" bIns="64717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500" kern="1200" dirty="0" smtClean="0"/>
              <a:t>MULTILINGUAL</a:t>
            </a:r>
            <a:endParaRPr lang="en-US" sz="2500" kern="1200" dirty="0"/>
          </a:p>
        </p:txBody>
      </p:sp>
      <p:sp>
        <p:nvSpPr>
          <p:cNvPr id="15" name="Freeform 14"/>
          <p:cNvSpPr/>
          <p:nvPr/>
        </p:nvSpPr>
        <p:spPr>
          <a:xfrm>
            <a:off x="6141661" y="2819429"/>
            <a:ext cx="225116" cy="84418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44187"/>
                </a:lnTo>
                <a:lnTo>
                  <a:pt x="225116" y="844187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 15"/>
          <p:cNvSpPr/>
          <p:nvPr/>
        </p:nvSpPr>
        <p:spPr>
          <a:xfrm>
            <a:off x="6366778" y="3100825"/>
            <a:ext cx="1800932" cy="1125582"/>
          </a:xfrm>
          <a:custGeom>
            <a:avLst/>
            <a:gdLst>
              <a:gd name="connsiteX0" fmla="*/ 0 w 1800932"/>
              <a:gd name="connsiteY0" fmla="*/ 112558 h 1125582"/>
              <a:gd name="connsiteX1" fmla="*/ 112558 w 1800932"/>
              <a:gd name="connsiteY1" fmla="*/ 0 h 1125582"/>
              <a:gd name="connsiteX2" fmla="*/ 1688374 w 1800932"/>
              <a:gd name="connsiteY2" fmla="*/ 0 h 1125582"/>
              <a:gd name="connsiteX3" fmla="*/ 1800932 w 1800932"/>
              <a:gd name="connsiteY3" fmla="*/ 112558 h 1125582"/>
              <a:gd name="connsiteX4" fmla="*/ 1800932 w 1800932"/>
              <a:gd name="connsiteY4" fmla="*/ 1013024 h 1125582"/>
              <a:gd name="connsiteX5" fmla="*/ 1688374 w 1800932"/>
              <a:gd name="connsiteY5" fmla="*/ 1125582 h 1125582"/>
              <a:gd name="connsiteX6" fmla="*/ 112558 w 1800932"/>
              <a:gd name="connsiteY6" fmla="*/ 1125582 h 1125582"/>
              <a:gd name="connsiteX7" fmla="*/ 0 w 1800932"/>
              <a:gd name="connsiteY7" fmla="*/ 1013024 h 1125582"/>
              <a:gd name="connsiteX8" fmla="*/ 0 w 1800932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0932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1688374" y="0"/>
                </a:lnTo>
                <a:cubicBezTo>
                  <a:pt x="1750538" y="0"/>
                  <a:pt x="1800932" y="50394"/>
                  <a:pt x="1800932" y="112558"/>
                </a:cubicBezTo>
                <a:lnTo>
                  <a:pt x="1800932" y="1013024"/>
                </a:lnTo>
                <a:cubicBezTo>
                  <a:pt x="1800932" y="1075188"/>
                  <a:pt x="1750538" y="1125582"/>
                  <a:pt x="1688374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067" tIns="58367" rIns="71067" bIns="583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smtClean="0"/>
              <a:t>1-COLUMN</a:t>
            </a:r>
            <a:endParaRPr lang="en-US" sz="2000" kern="1200"/>
          </a:p>
        </p:txBody>
      </p:sp>
      <p:sp>
        <p:nvSpPr>
          <p:cNvPr id="17" name="Freeform 16"/>
          <p:cNvSpPr/>
          <p:nvPr/>
        </p:nvSpPr>
        <p:spPr>
          <a:xfrm>
            <a:off x="6141661" y="2819429"/>
            <a:ext cx="225116" cy="225116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51165"/>
                </a:lnTo>
                <a:lnTo>
                  <a:pt x="225116" y="2251165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 17"/>
          <p:cNvSpPr/>
          <p:nvPr/>
        </p:nvSpPr>
        <p:spPr>
          <a:xfrm>
            <a:off x="6366778" y="4507804"/>
            <a:ext cx="1800932" cy="1125582"/>
          </a:xfrm>
          <a:custGeom>
            <a:avLst/>
            <a:gdLst>
              <a:gd name="connsiteX0" fmla="*/ 0 w 1800932"/>
              <a:gd name="connsiteY0" fmla="*/ 112558 h 1125582"/>
              <a:gd name="connsiteX1" fmla="*/ 112558 w 1800932"/>
              <a:gd name="connsiteY1" fmla="*/ 0 h 1125582"/>
              <a:gd name="connsiteX2" fmla="*/ 1688374 w 1800932"/>
              <a:gd name="connsiteY2" fmla="*/ 0 h 1125582"/>
              <a:gd name="connsiteX3" fmla="*/ 1800932 w 1800932"/>
              <a:gd name="connsiteY3" fmla="*/ 112558 h 1125582"/>
              <a:gd name="connsiteX4" fmla="*/ 1800932 w 1800932"/>
              <a:gd name="connsiteY4" fmla="*/ 1013024 h 1125582"/>
              <a:gd name="connsiteX5" fmla="*/ 1688374 w 1800932"/>
              <a:gd name="connsiteY5" fmla="*/ 1125582 h 1125582"/>
              <a:gd name="connsiteX6" fmla="*/ 112558 w 1800932"/>
              <a:gd name="connsiteY6" fmla="*/ 1125582 h 1125582"/>
              <a:gd name="connsiteX7" fmla="*/ 0 w 1800932"/>
              <a:gd name="connsiteY7" fmla="*/ 1013024 h 1125582"/>
              <a:gd name="connsiteX8" fmla="*/ 0 w 1800932"/>
              <a:gd name="connsiteY8" fmla="*/ 112558 h 112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0932" h="1125582">
                <a:moveTo>
                  <a:pt x="0" y="112558"/>
                </a:moveTo>
                <a:cubicBezTo>
                  <a:pt x="0" y="50394"/>
                  <a:pt x="50394" y="0"/>
                  <a:pt x="112558" y="0"/>
                </a:cubicBezTo>
                <a:lnTo>
                  <a:pt x="1688374" y="0"/>
                </a:lnTo>
                <a:cubicBezTo>
                  <a:pt x="1750538" y="0"/>
                  <a:pt x="1800932" y="50394"/>
                  <a:pt x="1800932" y="112558"/>
                </a:cubicBezTo>
                <a:lnTo>
                  <a:pt x="1800932" y="1013024"/>
                </a:lnTo>
                <a:cubicBezTo>
                  <a:pt x="1800932" y="1075188"/>
                  <a:pt x="1750538" y="1125582"/>
                  <a:pt x="1688374" y="1125582"/>
                </a:cubicBezTo>
                <a:lnTo>
                  <a:pt x="112558" y="1125582"/>
                </a:lnTo>
                <a:cubicBezTo>
                  <a:pt x="50394" y="1125582"/>
                  <a:pt x="0" y="1075188"/>
                  <a:pt x="0" y="1013024"/>
                </a:cubicBezTo>
                <a:lnTo>
                  <a:pt x="0" y="112558"/>
                </a:lnTo>
                <a:close/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067" tIns="58367" rIns="71067" bIns="5836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containing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2-COLUMN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amendments</a:t>
            </a:r>
            <a:endParaRPr lang="en-US" sz="2000" kern="1200" dirty="0"/>
          </a:p>
        </p:txBody>
      </p:sp>
      <p:pic>
        <p:nvPicPr>
          <p:cNvPr id="5" name="Picture 4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6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1" grpId="0" animBg="1"/>
      <p:bldP spid="13" grpId="0" animBg="1"/>
      <p:bldP spid="14" grpId="0" animBg="1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473" y="542293"/>
            <a:ext cx="10222377" cy="55456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TWO-COLUMN COLOURED DOCUMENT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0473" y="1250301"/>
            <a:ext cx="5157787" cy="672123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WORD DOCUMENT</a:t>
            </a:r>
            <a:endParaRPr lang="en-GB" sz="2000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6140" y="1250301"/>
            <a:ext cx="5183188" cy="670471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STUDIO EDITOR</a:t>
            </a:r>
            <a:endParaRPr lang="en-GB" sz="2000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39788" y="2323322"/>
            <a:ext cx="5157787" cy="3724416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6316140" y="1920772"/>
            <a:ext cx="5183188" cy="42688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4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797" y="564417"/>
            <a:ext cx="9911644" cy="554567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sz="2800" b="1" dirty="0">
                <a:solidFill>
                  <a:srgbClr val="0A4999"/>
                </a:solidFill>
                <a:latin typeface="Arial Narrow" panose="020B0606020202030204" pitchFamily="34" charset="0"/>
              </a:rPr>
              <a:t>TYPES OF PRE-TREATED PACKAGES</a:t>
            </a:r>
          </a:p>
        </p:txBody>
      </p:sp>
      <p:sp>
        <p:nvSpPr>
          <p:cNvPr id="10" name="Freeform 9"/>
          <p:cNvSpPr/>
          <p:nvPr/>
        </p:nvSpPr>
        <p:spPr>
          <a:xfrm>
            <a:off x="1464582" y="1635308"/>
            <a:ext cx="8114074" cy="1176988"/>
          </a:xfrm>
          <a:custGeom>
            <a:avLst/>
            <a:gdLst>
              <a:gd name="connsiteX0" fmla="*/ 0 w 8114074"/>
              <a:gd name="connsiteY0" fmla="*/ 117699 h 1176988"/>
              <a:gd name="connsiteX1" fmla="*/ 117699 w 8114074"/>
              <a:gd name="connsiteY1" fmla="*/ 0 h 1176988"/>
              <a:gd name="connsiteX2" fmla="*/ 7996375 w 8114074"/>
              <a:gd name="connsiteY2" fmla="*/ 0 h 1176988"/>
              <a:gd name="connsiteX3" fmla="*/ 8114074 w 8114074"/>
              <a:gd name="connsiteY3" fmla="*/ 117699 h 1176988"/>
              <a:gd name="connsiteX4" fmla="*/ 8114074 w 8114074"/>
              <a:gd name="connsiteY4" fmla="*/ 1059289 h 1176988"/>
              <a:gd name="connsiteX5" fmla="*/ 7996375 w 8114074"/>
              <a:gd name="connsiteY5" fmla="*/ 1176988 h 1176988"/>
              <a:gd name="connsiteX6" fmla="*/ 117699 w 8114074"/>
              <a:gd name="connsiteY6" fmla="*/ 1176988 h 1176988"/>
              <a:gd name="connsiteX7" fmla="*/ 0 w 8114074"/>
              <a:gd name="connsiteY7" fmla="*/ 1059289 h 1176988"/>
              <a:gd name="connsiteX8" fmla="*/ 0 w 8114074"/>
              <a:gd name="connsiteY8" fmla="*/ 117699 h 117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4074" h="1176988">
                <a:moveTo>
                  <a:pt x="0" y="117699"/>
                </a:moveTo>
                <a:cubicBezTo>
                  <a:pt x="0" y="52696"/>
                  <a:pt x="52696" y="0"/>
                  <a:pt x="117699" y="0"/>
                </a:cubicBezTo>
                <a:lnTo>
                  <a:pt x="7996375" y="0"/>
                </a:lnTo>
                <a:cubicBezTo>
                  <a:pt x="8061378" y="0"/>
                  <a:pt x="8114074" y="52696"/>
                  <a:pt x="8114074" y="117699"/>
                </a:cubicBezTo>
                <a:lnTo>
                  <a:pt x="8114074" y="1059289"/>
                </a:lnTo>
                <a:cubicBezTo>
                  <a:pt x="8114074" y="1124292"/>
                  <a:pt x="8061378" y="1176988"/>
                  <a:pt x="7996375" y="1176988"/>
                </a:cubicBezTo>
                <a:lnTo>
                  <a:pt x="117699" y="1176988"/>
                </a:lnTo>
                <a:cubicBezTo>
                  <a:pt x="52696" y="1176988"/>
                  <a:pt x="0" y="1124292"/>
                  <a:pt x="0" y="1059289"/>
                </a:cubicBezTo>
                <a:lnTo>
                  <a:pt x="0" y="117699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31953" tIns="91440" rIns="91441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/>
              <a:t>MAIN - Original document</a:t>
            </a:r>
            <a:r>
              <a:rPr lang="en-US" sz="2400" kern="1200" dirty="0" smtClean="0"/>
              <a:t> 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Pre-treated packages containing the original document sent by the requestor </a:t>
            </a:r>
            <a:endParaRPr lang="en-US" sz="2000" kern="1200" dirty="0"/>
          </a:p>
        </p:txBody>
      </p:sp>
      <p:sp>
        <p:nvSpPr>
          <p:cNvPr id="11" name="Rounded Rectangle 10"/>
          <p:cNvSpPr/>
          <p:nvPr/>
        </p:nvSpPr>
        <p:spPr>
          <a:xfrm>
            <a:off x="1582280" y="1753006"/>
            <a:ext cx="1622814" cy="941590"/>
          </a:xfrm>
          <a:prstGeom prst="roundRect">
            <a:avLst>
              <a:gd name="adj" fmla="val 10000"/>
            </a:avLst>
          </a:prstGeom>
          <a:blipFill rotWithShape="1">
            <a:blip r:embed="rId3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 11"/>
          <p:cNvSpPr/>
          <p:nvPr/>
        </p:nvSpPr>
        <p:spPr>
          <a:xfrm>
            <a:off x="1464582" y="2929995"/>
            <a:ext cx="8114074" cy="1176988"/>
          </a:xfrm>
          <a:custGeom>
            <a:avLst/>
            <a:gdLst>
              <a:gd name="connsiteX0" fmla="*/ 0 w 8114074"/>
              <a:gd name="connsiteY0" fmla="*/ 117699 h 1176988"/>
              <a:gd name="connsiteX1" fmla="*/ 117699 w 8114074"/>
              <a:gd name="connsiteY1" fmla="*/ 0 h 1176988"/>
              <a:gd name="connsiteX2" fmla="*/ 7996375 w 8114074"/>
              <a:gd name="connsiteY2" fmla="*/ 0 h 1176988"/>
              <a:gd name="connsiteX3" fmla="*/ 8114074 w 8114074"/>
              <a:gd name="connsiteY3" fmla="*/ 117699 h 1176988"/>
              <a:gd name="connsiteX4" fmla="*/ 8114074 w 8114074"/>
              <a:gd name="connsiteY4" fmla="*/ 1059289 h 1176988"/>
              <a:gd name="connsiteX5" fmla="*/ 7996375 w 8114074"/>
              <a:gd name="connsiteY5" fmla="*/ 1176988 h 1176988"/>
              <a:gd name="connsiteX6" fmla="*/ 117699 w 8114074"/>
              <a:gd name="connsiteY6" fmla="*/ 1176988 h 1176988"/>
              <a:gd name="connsiteX7" fmla="*/ 0 w 8114074"/>
              <a:gd name="connsiteY7" fmla="*/ 1059289 h 1176988"/>
              <a:gd name="connsiteX8" fmla="*/ 0 w 8114074"/>
              <a:gd name="connsiteY8" fmla="*/ 117699 h 117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4074" h="1176988">
                <a:moveTo>
                  <a:pt x="0" y="117699"/>
                </a:moveTo>
                <a:cubicBezTo>
                  <a:pt x="0" y="52696"/>
                  <a:pt x="52696" y="0"/>
                  <a:pt x="117699" y="0"/>
                </a:cubicBezTo>
                <a:lnTo>
                  <a:pt x="7996375" y="0"/>
                </a:lnTo>
                <a:cubicBezTo>
                  <a:pt x="8061378" y="0"/>
                  <a:pt x="8114074" y="52696"/>
                  <a:pt x="8114074" y="117699"/>
                </a:cubicBezTo>
                <a:lnTo>
                  <a:pt x="8114074" y="1059289"/>
                </a:lnTo>
                <a:cubicBezTo>
                  <a:pt x="8114074" y="1124292"/>
                  <a:pt x="8061378" y="1176988"/>
                  <a:pt x="7996375" y="1176988"/>
                </a:cubicBezTo>
                <a:lnTo>
                  <a:pt x="117699" y="1176988"/>
                </a:lnTo>
                <a:cubicBezTo>
                  <a:pt x="52696" y="1176988"/>
                  <a:pt x="0" y="1124292"/>
                  <a:pt x="0" y="1059289"/>
                </a:cubicBezTo>
                <a:lnTo>
                  <a:pt x="0" y="117699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-727682"/>
              <a:satOff val="-41964"/>
              <a:lumOff val="431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31953" tIns="91440" rIns="91441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/>
              <a:t>MEF - </a:t>
            </a:r>
            <a:r>
              <a:rPr lang="en-US" sz="2400" b="1" kern="1200" dirty="0" err="1" smtClean="0"/>
              <a:t>Mise-en-forme</a:t>
            </a:r>
            <a:r>
              <a:rPr lang="en-US" sz="2900" kern="1200" dirty="0" smtClean="0"/>
              <a:t>  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Linguistically verified original</a:t>
            </a:r>
            <a:endParaRPr lang="en-US" sz="2000" kern="1200" dirty="0"/>
          </a:p>
        </p:txBody>
      </p:sp>
      <p:sp>
        <p:nvSpPr>
          <p:cNvPr id="13" name="Rounded Rectangle 12"/>
          <p:cNvSpPr/>
          <p:nvPr/>
        </p:nvSpPr>
        <p:spPr>
          <a:xfrm>
            <a:off x="1573972" y="3080941"/>
            <a:ext cx="1622814" cy="941590"/>
          </a:xfrm>
          <a:prstGeom prst="roundRect">
            <a:avLst>
              <a:gd name="adj" fmla="val 10000"/>
            </a:avLst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40331"/>
              <a:satOff val="-38085"/>
              <a:lumOff val="-381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reeform 13"/>
          <p:cNvSpPr/>
          <p:nvPr/>
        </p:nvSpPr>
        <p:spPr>
          <a:xfrm>
            <a:off x="1464582" y="4224682"/>
            <a:ext cx="8114074" cy="1637579"/>
          </a:xfrm>
          <a:custGeom>
            <a:avLst/>
            <a:gdLst>
              <a:gd name="connsiteX0" fmla="*/ 0 w 8114074"/>
              <a:gd name="connsiteY0" fmla="*/ 163758 h 1637579"/>
              <a:gd name="connsiteX1" fmla="*/ 163758 w 8114074"/>
              <a:gd name="connsiteY1" fmla="*/ 0 h 1637579"/>
              <a:gd name="connsiteX2" fmla="*/ 7950316 w 8114074"/>
              <a:gd name="connsiteY2" fmla="*/ 0 h 1637579"/>
              <a:gd name="connsiteX3" fmla="*/ 8114074 w 8114074"/>
              <a:gd name="connsiteY3" fmla="*/ 163758 h 1637579"/>
              <a:gd name="connsiteX4" fmla="*/ 8114074 w 8114074"/>
              <a:gd name="connsiteY4" fmla="*/ 1473821 h 1637579"/>
              <a:gd name="connsiteX5" fmla="*/ 7950316 w 8114074"/>
              <a:gd name="connsiteY5" fmla="*/ 1637579 h 1637579"/>
              <a:gd name="connsiteX6" fmla="*/ 163758 w 8114074"/>
              <a:gd name="connsiteY6" fmla="*/ 1637579 h 1637579"/>
              <a:gd name="connsiteX7" fmla="*/ 0 w 8114074"/>
              <a:gd name="connsiteY7" fmla="*/ 1473821 h 1637579"/>
              <a:gd name="connsiteX8" fmla="*/ 0 w 8114074"/>
              <a:gd name="connsiteY8" fmla="*/ 163758 h 1637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4074" h="1637579">
                <a:moveTo>
                  <a:pt x="0" y="163758"/>
                </a:moveTo>
                <a:cubicBezTo>
                  <a:pt x="0" y="73317"/>
                  <a:pt x="73317" y="0"/>
                  <a:pt x="163758" y="0"/>
                </a:cubicBezTo>
                <a:lnTo>
                  <a:pt x="7950316" y="0"/>
                </a:lnTo>
                <a:cubicBezTo>
                  <a:pt x="8040757" y="0"/>
                  <a:pt x="8114074" y="73317"/>
                  <a:pt x="8114074" y="163758"/>
                </a:cubicBezTo>
                <a:lnTo>
                  <a:pt x="8114074" y="1473821"/>
                </a:lnTo>
                <a:cubicBezTo>
                  <a:pt x="8114074" y="1564262"/>
                  <a:pt x="8040757" y="1637579"/>
                  <a:pt x="7950316" y="1637579"/>
                </a:cubicBezTo>
                <a:lnTo>
                  <a:pt x="163758" y="1637579"/>
                </a:lnTo>
                <a:cubicBezTo>
                  <a:pt x="73317" y="1637579"/>
                  <a:pt x="0" y="1564262"/>
                  <a:pt x="0" y="1473821"/>
                </a:cubicBezTo>
                <a:lnTo>
                  <a:pt x="0" y="1637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31953" tIns="91440" rIns="91441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/>
              <a:t>PIV - Pivot/Relay</a:t>
            </a:r>
            <a:r>
              <a:rPr lang="en-US" sz="1900" kern="1200" dirty="0" smtClean="0"/>
              <a:t>  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Relay version (EN, FR or DE) for multilingual documents containing non-pivot* languages as source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i="1" kern="1200" dirty="0" smtClean="0"/>
              <a:t>*Pivot languages: EN, FR, DE, IT, ES</a:t>
            </a:r>
            <a:endParaRPr lang="en-US" sz="2000" kern="1200" dirty="0"/>
          </a:p>
        </p:txBody>
      </p:sp>
      <p:sp>
        <p:nvSpPr>
          <p:cNvPr id="15" name="Rounded Rectangle 14"/>
          <p:cNvSpPr/>
          <p:nvPr/>
        </p:nvSpPr>
        <p:spPr>
          <a:xfrm>
            <a:off x="1582280" y="4572676"/>
            <a:ext cx="1622814" cy="941590"/>
          </a:xfrm>
          <a:prstGeom prst="roundRect">
            <a:avLst>
              <a:gd name="adj" fmla="val 10000"/>
            </a:avLst>
          </a:prstGeom>
          <a:blipFill rotWithShape="1">
            <a:blip r:embed="rId5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880662"/>
              <a:satOff val="-76170"/>
              <a:lumOff val="-762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4" name="Picture 3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7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153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BASIC NOTIONS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09600" y="1584423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>
                <a:solidFill>
                  <a:schemeClr val="bg1"/>
                </a:solidFill>
              </a:rPr>
              <a:t>SWP</a:t>
            </a:r>
            <a:r>
              <a:rPr lang="en-US" sz="1600" kern="1200" dirty="0" smtClean="0"/>
              <a:t> –Safe working protocol</a:t>
            </a:r>
            <a:endParaRPr lang="en-US" sz="1600" kern="1200" dirty="0"/>
          </a:p>
        </p:txBody>
      </p:sp>
      <p:sp>
        <p:nvSpPr>
          <p:cNvPr id="10" name="Freeform 9"/>
          <p:cNvSpPr/>
          <p:nvPr/>
        </p:nvSpPr>
        <p:spPr>
          <a:xfrm>
            <a:off x="609600" y="1968183"/>
            <a:ext cx="9912350" cy="264960"/>
          </a:xfrm>
          <a:custGeom>
            <a:avLst/>
            <a:gdLst>
              <a:gd name="connsiteX0" fmla="*/ 0 w 9912350"/>
              <a:gd name="connsiteY0" fmla="*/ 0 h 264960"/>
              <a:gd name="connsiteX1" fmla="*/ 9912350 w 9912350"/>
              <a:gd name="connsiteY1" fmla="*/ 0 h 264960"/>
              <a:gd name="connsiteX2" fmla="*/ 9912350 w 9912350"/>
              <a:gd name="connsiteY2" fmla="*/ 264960 h 264960"/>
              <a:gd name="connsiteX3" fmla="*/ 0 w 9912350"/>
              <a:gd name="connsiteY3" fmla="*/ 264960 h 264960"/>
              <a:gd name="connsiteX4" fmla="*/ 0 w 9912350"/>
              <a:gd name="connsiteY4" fmla="*/ 0 h 2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264960">
                <a:moveTo>
                  <a:pt x="0" y="0"/>
                </a:moveTo>
                <a:lnTo>
                  <a:pt x="9912350" y="0"/>
                </a:lnTo>
                <a:lnTo>
                  <a:pt x="9912350" y="264960"/>
                </a:lnTo>
                <a:lnTo>
                  <a:pt x="0" y="2649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A step-by-step guide on pre-treatment, translation and post-treatment specific to the type of document;</a:t>
            </a:r>
            <a:endParaRPr lang="en-US" sz="1200" kern="1200" dirty="0"/>
          </a:p>
        </p:txBody>
      </p:sp>
      <p:sp>
        <p:nvSpPr>
          <p:cNvPr id="11" name="Freeform 10"/>
          <p:cNvSpPr/>
          <p:nvPr/>
        </p:nvSpPr>
        <p:spPr>
          <a:xfrm>
            <a:off x="609600" y="2233144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91073"/>
              <a:satOff val="-16786"/>
              <a:lumOff val="1726"/>
              <a:alphaOff val="0"/>
            </a:schemeClr>
          </a:fillRef>
          <a:effectRef idx="0">
            <a:schemeClr val="accent2">
              <a:hueOff val="-291073"/>
              <a:satOff val="-16786"/>
              <a:lumOff val="172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smtClean="0">
                <a:solidFill>
                  <a:schemeClr val="bg1"/>
                </a:solidFill>
              </a:rPr>
              <a:t>RETRIEVAL</a:t>
            </a:r>
            <a:endParaRPr lang="en-US" sz="1600" b="1" kern="1200">
              <a:solidFill>
                <a:schemeClr val="bg1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09600" y="2616904"/>
            <a:ext cx="9912350" cy="264960"/>
          </a:xfrm>
          <a:custGeom>
            <a:avLst/>
            <a:gdLst>
              <a:gd name="connsiteX0" fmla="*/ 0 w 9912350"/>
              <a:gd name="connsiteY0" fmla="*/ 0 h 264960"/>
              <a:gd name="connsiteX1" fmla="*/ 9912350 w 9912350"/>
              <a:gd name="connsiteY1" fmla="*/ 0 h 264960"/>
              <a:gd name="connsiteX2" fmla="*/ 9912350 w 9912350"/>
              <a:gd name="connsiteY2" fmla="*/ 264960 h 264960"/>
              <a:gd name="connsiteX3" fmla="*/ 0 w 9912350"/>
              <a:gd name="connsiteY3" fmla="*/ 264960 h 264960"/>
              <a:gd name="connsiteX4" fmla="*/ 0 w 9912350"/>
              <a:gd name="connsiteY4" fmla="*/ 0 h 2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264960">
                <a:moveTo>
                  <a:pt x="0" y="0"/>
                </a:moveTo>
                <a:lnTo>
                  <a:pt x="9912350" y="0"/>
                </a:lnTo>
                <a:lnTo>
                  <a:pt x="9912350" y="264960"/>
                </a:lnTo>
                <a:lnTo>
                  <a:pt x="0" y="2649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A </a:t>
            </a:r>
            <a:r>
              <a:rPr lang="en-US" sz="1200" kern="1200" dirty="0" err="1" smtClean="0"/>
              <a:t>tmx</a:t>
            </a:r>
            <a:r>
              <a:rPr lang="en-US" sz="1200" kern="1200" dirty="0" smtClean="0"/>
              <a:t> file, containing segments from up to five EP and/or </a:t>
            </a:r>
            <a:r>
              <a:rPr lang="en-US" sz="1200" kern="1200" dirty="0" err="1" smtClean="0"/>
              <a:t>interinstitutional</a:t>
            </a:r>
            <a:r>
              <a:rPr lang="en-US" sz="1200" kern="1200" dirty="0" smtClean="0"/>
              <a:t> databases with match rates higher than 65%;</a:t>
            </a:r>
            <a:endParaRPr lang="en-US" sz="1200" kern="1200" dirty="0"/>
          </a:p>
        </p:txBody>
      </p:sp>
      <p:sp>
        <p:nvSpPr>
          <p:cNvPr id="13" name="Freeform 12"/>
          <p:cNvSpPr/>
          <p:nvPr/>
        </p:nvSpPr>
        <p:spPr>
          <a:xfrm>
            <a:off x="609600" y="2881864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582145"/>
              <a:satOff val="-33571"/>
              <a:lumOff val="3451"/>
              <a:alphaOff val="0"/>
            </a:schemeClr>
          </a:fillRef>
          <a:effectRef idx="0">
            <a:schemeClr val="accent2">
              <a:hueOff val="-582145"/>
              <a:satOff val="-33571"/>
              <a:lumOff val="345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/>
              <a:t>PAGE COUNT</a:t>
            </a:r>
            <a:endParaRPr lang="en-US" sz="1600" b="1" kern="1200" dirty="0"/>
          </a:p>
        </p:txBody>
      </p:sp>
      <p:sp>
        <p:nvSpPr>
          <p:cNvPr id="14" name="Freeform 13"/>
          <p:cNvSpPr/>
          <p:nvPr/>
        </p:nvSpPr>
        <p:spPr>
          <a:xfrm>
            <a:off x="609600" y="3265624"/>
            <a:ext cx="9912350" cy="264960"/>
          </a:xfrm>
          <a:custGeom>
            <a:avLst/>
            <a:gdLst>
              <a:gd name="connsiteX0" fmla="*/ 0 w 9912350"/>
              <a:gd name="connsiteY0" fmla="*/ 0 h 264960"/>
              <a:gd name="connsiteX1" fmla="*/ 9912350 w 9912350"/>
              <a:gd name="connsiteY1" fmla="*/ 0 h 264960"/>
              <a:gd name="connsiteX2" fmla="*/ 9912350 w 9912350"/>
              <a:gd name="connsiteY2" fmla="*/ 264960 h 264960"/>
              <a:gd name="connsiteX3" fmla="*/ 0 w 9912350"/>
              <a:gd name="connsiteY3" fmla="*/ 264960 h 264960"/>
              <a:gd name="connsiteX4" fmla="*/ 0 w 9912350"/>
              <a:gd name="connsiteY4" fmla="*/ 0 h 2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264960">
                <a:moveTo>
                  <a:pt x="0" y="0"/>
                </a:moveTo>
                <a:lnTo>
                  <a:pt x="9912350" y="0"/>
                </a:lnTo>
                <a:lnTo>
                  <a:pt x="9912350" y="264960"/>
                </a:lnTo>
                <a:lnTo>
                  <a:pt x="0" y="2649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Generated by internally developed module; based on the retrieval; calculated using a formula based on the match rate;</a:t>
            </a:r>
            <a:endParaRPr lang="en-US" sz="1200" kern="1200" dirty="0"/>
          </a:p>
        </p:txBody>
      </p:sp>
      <p:sp>
        <p:nvSpPr>
          <p:cNvPr id="15" name="Freeform 14"/>
          <p:cNvSpPr/>
          <p:nvPr/>
        </p:nvSpPr>
        <p:spPr>
          <a:xfrm>
            <a:off x="609600" y="3530584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873218"/>
              <a:satOff val="-50357"/>
              <a:lumOff val="5177"/>
              <a:alphaOff val="0"/>
            </a:schemeClr>
          </a:fillRef>
          <a:effectRef idx="0">
            <a:schemeClr val="accent2">
              <a:hueOff val="-873218"/>
              <a:satOff val="-50357"/>
              <a:lumOff val="517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/>
              <a:t>REFERENCES</a:t>
            </a:r>
            <a:endParaRPr lang="en-US" sz="1600" b="1" kern="1200" dirty="0"/>
          </a:p>
        </p:txBody>
      </p:sp>
      <p:sp>
        <p:nvSpPr>
          <p:cNvPr id="16" name="Freeform 15"/>
          <p:cNvSpPr/>
          <p:nvPr/>
        </p:nvSpPr>
        <p:spPr>
          <a:xfrm>
            <a:off x="609600" y="3914344"/>
            <a:ext cx="9912350" cy="380880"/>
          </a:xfrm>
          <a:custGeom>
            <a:avLst/>
            <a:gdLst>
              <a:gd name="connsiteX0" fmla="*/ 0 w 9912350"/>
              <a:gd name="connsiteY0" fmla="*/ 0 h 380880"/>
              <a:gd name="connsiteX1" fmla="*/ 9912350 w 9912350"/>
              <a:gd name="connsiteY1" fmla="*/ 0 h 380880"/>
              <a:gd name="connsiteX2" fmla="*/ 9912350 w 9912350"/>
              <a:gd name="connsiteY2" fmla="*/ 380880 h 380880"/>
              <a:gd name="connsiteX3" fmla="*/ 0 w 9912350"/>
              <a:gd name="connsiteY3" fmla="*/ 380880 h 380880"/>
              <a:gd name="connsiteX4" fmla="*/ 0 w 9912350"/>
              <a:gd name="connsiteY4" fmla="*/ 0 h 380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380880">
                <a:moveTo>
                  <a:pt x="0" y="0"/>
                </a:moveTo>
                <a:lnTo>
                  <a:pt x="9912350" y="0"/>
                </a:lnTo>
                <a:lnTo>
                  <a:pt x="9912350" y="380880"/>
                </a:lnTo>
                <a:lnTo>
                  <a:pt x="0" y="38088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All other previously translated documents belonging to the procedure or indicated by the requestor as relevant to the translation of the file, in TMX format;</a:t>
            </a:r>
            <a:endParaRPr lang="en-US" sz="1200" kern="1200" dirty="0"/>
          </a:p>
        </p:txBody>
      </p:sp>
      <p:sp>
        <p:nvSpPr>
          <p:cNvPr id="17" name="Freeform 16"/>
          <p:cNvSpPr/>
          <p:nvPr/>
        </p:nvSpPr>
        <p:spPr>
          <a:xfrm>
            <a:off x="609600" y="4295224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164290"/>
              <a:satOff val="-67142"/>
              <a:lumOff val="6902"/>
              <a:alphaOff val="0"/>
            </a:schemeClr>
          </a:fillRef>
          <a:effectRef idx="0">
            <a:schemeClr val="accent2">
              <a:hueOff val="-1164290"/>
              <a:satOff val="-67142"/>
              <a:lumOff val="690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/>
              <a:t>BR – Basic reference document</a:t>
            </a:r>
            <a:endParaRPr lang="en-US" sz="1600" b="1" kern="1200" dirty="0"/>
          </a:p>
        </p:txBody>
      </p:sp>
      <p:sp>
        <p:nvSpPr>
          <p:cNvPr id="18" name="Freeform 17"/>
          <p:cNvSpPr/>
          <p:nvPr/>
        </p:nvSpPr>
        <p:spPr>
          <a:xfrm>
            <a:off x="609600" y="4678984"/>
            <a:ext cx="9912350" cy="264960"/>
          </a:xfrm>
          <a:custGeom>
            <a:avLst/>
            <a:gdLst>
              <a:gd name="connsiteX0" fmla="*/ 0 w 9912350"/>
              <a:gd name="connsiteY0" fmla="*/ 0 h 264960"/>
              <a:gd name="connsiteX1" fmla="*/ 9912350 w 9912350"/>
              <a:gd name="connsiteY1" fmla="*/ 0 h 264960"/>
              <a:gd name="connsiteX2" fmla="*/ 9912350 w 9912350"/>
              <a:gd name="connsiteY2" fmla="*/ 264960 h 264960"/>
              <a:gd name="connsiteX3" fmla="*/ 0 w 9912350"/>
              <a:gd name="connsiteY3" fmla="*/ 264960 h 264960"/>
              <a:gd name="connsiteX4" fmla="*/ 0 w 9912350"/>
              <a:gd name="connsiteY4" fmla="*/ 0 h 2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264960">
                <a:moveTo>
                  <a:pt x="0" y="0"/>
                </a:moveTo>
                <a:lnTo>
                  <a:pt x="9912350" y="0"/>
                </a:lnTo>
                <a:lnTo>
                  <a:pt x="9912350" y="264960"/>
                </a:lnTo>
                <a:lnTo>
                  <a:pt x="0" y="2649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Documents belonging to the same procedure follow a certain sequence, where each document is based on the previous one(s), called BR(s);</a:t>
            </a:r>
            <a:endParaRPr lang="en-US" sz="12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609600" y="4943944"/>
            <a:ext cx="9912350" cy="383760"/>
          </a:xfrm>
          <a:custGeom>
            <a:avLst/>
            <a:gdLst>
              <a:gd name="connsiteX0" fmla="*/ 0 w 9912350"/>
              <a:gd name="connsiteY0" fmla="*/ 63961 h 383760"/>
              <a:gd name="connsiteX1" fmla="*/ 63961 w 9912350"/>
              <a:gd name="connsiteY1" fmla="*/ 0 h 383760"/>
              <a:gd name="connsiteX2" fmla="*/ 9848389 w 9912350"/>
              <a:gd name="connsiteY2" fmla="*/ 0 h 383760"/>
              <a:gd name="connsiteX3" fmla="*/ 9912350 w 9912350"/>
              <a:gd name="connsiteY3" fmla="*/ 63961 h 383760"/>
              <a:gd name="connsiteX4" fmla="*/ 9912350 w 9912350"/>
              <a:gd name="connsiteY4" fmla="*/ 319799 h 383760"/>
              <a:gd name="connsiteX5" fmla="*/ 9848389 w 9912350"/>
              <a:gd name="connsiteY5" fmla="*/ 383760 h 383760"/>
              <a:gd name="connsiteX6" fmla="*/ 63961 w 9912350"/>
              <a:gd name="connsiteY6" fmla="*/ 383760 h 383760"/>
              <a:gd name="connsiteX7" fmla="*/ 0 w 9912350"/>
              <a:gd name="connsiteY7" fmla="*/ 319799 h 383760"/>
              <a:gd name="connsiteX8" fmla="*/ 0 w 9912350"/>
              <a:gd name="connsiteY8" fmla="*/ 63961 h 38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12350" h="383760">
                <a:moveTo>
                  <a:pt x="0" y="63961"/>
                </a:moveTo>
                <a:cubicBezTo>
                  <a:pt x="0" y="28636"/>
                  <a:pt x="28636" y="0"/>
                  <a:pt x="63961" y="0"/>
                </a:cubicBezTo>
                <a:lnTo>
                  <a:pt x="9848389" y="0"/>
                </a:lnTo>
                <a:cubicBezTo>
                  <a:pt x="9883714" y="0"/>
                  <a:pt x="9912350" y="28636"/>
                  <a:pt x="9912350" y="63961"/>
                </a:cubicBezTo>
                <a:lnTo>
                  <a:pt x="9912350" y="319799"/>
                </a:lnTo>
                <a:cubicBezTo>
                  <a:pt x="9912350" y="355124"/>
                  <a:pt x="9883714" y="383760"/>
                  <a:pt x="9848389" y="383760"/>
                </a:cubicBezTo>
                <a:lnTo>
                  <a:pt x="63961" y="383760"/>
                </a:lnTo>
                <a:cubicBezTo>
                  <a:pt x="28636" y="383760"/>
                  <a:pt x="0" y="355124"/>
                  <a:pt x="0" y="319799"/>
                </a:cubicBezTo>
                <a:lnTo>
                  <a:pt x="0" y="63961"/>
                </a:lnTo>
                <a:close/>
              </a:path>
            </a:pathLst>
          </a:custGeom>
          <a:solidFill>
            <a:srgbClr val="E3B89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694" tIns="79694" rIns="79694" bIns="79694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/>
              <a:t>NORMATIVE FILES</a:t>
            </a:r>
            <a:endParaRPr lang="en-US" sz="1600" b="1" kern="1200" dirty="0"/>
          </a:p>
        </p:txBody>
      </p:sp>
      <p:sp>
        <p:nvSpPr>
          <p:cNvPr id="20" name="Freeform 19"/>
          <p:cNvSpPr/>
          <p:nvPr/>
        </p:nvSpPr>
        <p:spPr>
          <a:xfrm>
            <a:off x="609600" y="5327704"/>
            <a:ext cx="9912350" cy="264960"/>
          </a:xfrm>
          <a:custGeom>
            <a:avLst/>
            <a:gdLst>
              <a:gd name="connsiteX0" fmla="*/ 0 w 9912350"/>
              <a:gd name="connsiteY0" fmla="*/ 0 h 264960"/>
              <a:gd name="connsiteX1" fmla="*/ 9912350 w 9912350"/>
              <a:gd name="connsiteY1" fmla="*/ 0 h 264960"/>
              <a:gd name="connsiteX2" fmla="*/ 9912350 w 9912350"/>
              <a:gd name="connsiteY2" fmla="*/ 264960 h 264960"/>
              <a:gd name="connsiteX3" fmla="*/ 0 w 9912350"/>
              <a:gd name="connsiteY3" fmla="*/ 264960 h 264960"/>
              <a:gd name="connsiteX4" fmla="*/ 0 w 9912350"/>
              <a:gd name="connsiteY4" fmla="*/ 0 h 26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2350" h="264960">
                <a:moveTo>
                  <a:pt x="0" y="0"/>
                </a:moveTo>
                <a:lnTo>
                  <a:pt x="9912350" y="0"/>
                </a:lnTo>
                <a:lnTo>
                  <a:pt x="9912350" y="264960"/>
                </a:lnTo>
                <a:lnTo>
                  <a:pt x="0" y="2649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4717" tIns="20320" rIns="113792" bIns="20320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200" kern="1200" dirty="0" smtClean="0"/>
              <a:t>TMX files containing complete strings extracted from the official EP models (RDM models);</a:t>
            </a:r>
            <a:endParaRPr lang="en-US" sz="1200" kern="1200" dirty="0"/>
          </a:p>
        </p:txBody>
      </p:sp>
      <p:pic>
        <p:nvPicPr>
          <p:cNvPr id="5" name="Picture 4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2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703" y="297213"/>
            <a:ext cx="9911644" cy="55456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CONTENT OF A PACKAGE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- </a:t>
            </a:r>
            <a:r>
              <a:rPr lang="ro-RO" sz="2800" b="1" dirty="0" err="1" smtClean="0">
                <a:solidFill>
                  <a:srgbClr val="0A4999"/>
                </a:solidFill>
                <a:latin typeface="Arial Narrow" panose="020B0606020202030204" pitchFamily="34" charset="0"/>
              </a:rPr>
              <a:t>monolingual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Word original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pic>
        <p:nvPicPr>
          <p:cNvPr id="32" name="Picture 31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288" y="1018464"/>
            <a:ext cx="2295845" cy="914528"/>
          </a:xfrm>
          <a:prstGeom prst="rect">
            <a:avLst/>
          </a:prstGeom>
          <a:noFill/>
          <a:ln w="15875">
            <a:solidFill>
              <a:schemeClr val="accent2"/>
            </a:solidFill>
          </a:ln>
        </p:spPr>
      </p:pic>
      <p:sp>
        <p:nvSpPr>
          <p:cNvPr id="59" name="TextBox 58"/>
          <p:cNvSpPr txBox="1"/>
          <p:nvPr/>
        </p:nvSpPr>
        <p:spPr>
          <a:xfrm>
            <a:off x="7457073" y="4092534"/>
            <a:ext cx="1768751" cy="26161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Page count report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691530" y="2968168"/>
            <a:ext cx="1805290" cy="261610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Safe Working Protocol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666572" y="4718038"/>
            <a:ext cx="1847044" cy="461665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Basic Reference Memory </a:t>
            </a: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contains the BR file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598770" y="3502958"/>
            <a:ext cx="1805290" cy="261610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Instructions</a:t>
            </a:r>
          </a:p>
        </p:txBody>
      </p:sp>
      <p:pic>
        <p:nvPicPr>
          <p:cNvPr id="149" name="Picture 1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2739" y="1648659"/>
            <a:ext cx="2686425" cy="1009791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2936" y="2224985"/>
            <a:ext cx="5376327" cy="3654399"/>
          </a:xfrm>
          <a:prstGeom prst="rect">
            <a:avLst/>
          </a:prstGeom>
        </p:spPr>
      </p:pic>
      <p:cxnSp>
        <p:nvCxnSpPr>
          <p:cNvPr id="163" name="Straight Arrow Connector 162"/>
          <p:cNvCxnSpPr>
            <a:endCxn id="16" idx="1"/>
          </p:cNvCxnSpPr>
          <p:nvPr/>
        </p:nvCxnSpPr>
        <p:spPr>
          <a:xfrm flipV="1">
            <a:off x="1847635" y="1475728"/>
            <a:ext cx="1561653" cy="85695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1931437" y="2009864"/>
            <a:ext cx="3938472" cy="64858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V="1">
            <a:off x="1931437" y="2442655"/>
            <a:ext cx="6561302" cy="49448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 flipV="1">
            <a:off x="4023360" y="3118239"/>
            <a:ext cx="5634611" cy="8754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endCxn id="131" idx="1"/>
          </p:cNvCxnSpPr>
          <p:nvPr/>
        </p:nvCxnSpPr>
        <p:spPr>
          <a:xfrm>
            <a:off x="6390042" y="3502958"/>
            <a:ext cx="2208728" cy="13080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endCxn id="59" idx="1"/>
          </p:cNvCxnSpPr>
          <p:nvPr/>
        </p:nvCxnSpPr>
        <p:spPr>
          <a:xfrm>
            <a:off x="4249271" y="3764568"/>
            <a:ext cx="3207802" cy="45877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endCxn id="76" idx="1"/>
          </p:cNvCxnSpPr>
          <p:nvPr/>
        </p:nvCxnSpPr>
        <p:spPr>
          <a:xfrm>
            <a:off x="3560781" y="4354144"/>
            <a:ext cx="3105791" cy="59472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5726390" y="5395047"/>
            <a:ext cx="1968455" cy="646331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2">
                  <a:lumMod val="60000"/>
                  <a:lumOff val="40000"/>
                </a:schemeClr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Working Memory </a:t>
            </a: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contains all references (retrieval + BR + other ref.)</a:t>
            </a:r>
          </a:p>
        </p:txBody>
      </p:sp>
      <p:pic>
        <p:nvPicPr>
          <p:cNvPr id="171" name="Picture 17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1969" y="1513195"/>
            <a:ext cx="2343477" cy="752580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cxnSp>
        <p:nvCxnSpPr>
          <p:cNvPr id="175" name="Straight Arrow Connector 174"/>
          <p:cNvCxnSpPr/>
          <p:nvPr/>
        </p:nvCxnSpPr>
        <p:spPr>
          <a:xfrm flipV="1">
            <a:off x="675389" y="4052185"/>
            <a:ext cx="581297" cy="17269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 flipV="1">
            <a:off x="675389" y="5607776"/>
            <a:ext cx="581297" cy="17269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2794993" y="4915302"/>
            <a:ext cx="2910140" cy="79108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Multiply 188"/>
          <p:cNvSpPr/>
          <p:nvPr/>
        </p:nvSpPr>
        <p:spPr>
          <a:xfrm>
            <a:off x="1139913" y="5010768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90" name="Multiply 189"/>
          <p:cNvSpPr/>
          <p:nvPr/>
        </p:nvSpPr>
        <p:spPr>
          <a:xfrm>
            <a:off x="1168560" y="4452163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6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9" grpId="0" animBg="1"/>
      <p:bldP spid="74" grpId="0" animBg="1"/>
      <p:bldP spid="76" grpId="0" animBg="1"/>
      <p:bldP spid="131" grpId="0" animBg="1"/>
      <p:bldP spid="170" grpId="0" animBg="1"/>
      <p:bldP spid="189" grpId="0" animBg="1"/>
      <p:bldP spid="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703" y="297213"/>
            <a:ext cx="9911644" cy="55456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CONTENT OF A PACKAGE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- </a:t>
            </a:r>
            <a:r>
              <a:rPr lang="ro-RO" sz="2800" b="1" dirty="0" err="1" smtClean="0">
                <a:solidFill>
                  <a:srgbClr val="0A4999"/>
                </a:solidFill>
                <a:latin typeface="Arial Narrow" panose="020B0606020202030204" pitchFamily="34" charset="0"/>
              </a:rPr>
              <a:t>monolingual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XML4EP original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pic>
        <p:nvPicPr>
          <p:cNvPr id="32" name="Picture 31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8137538" y="4220008"/>
            <a:ext cx="1723494" cy="26161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Page count report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511792" y="3266982"/>
            <a:ext cx="1805290" cy="261610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Safe Working Protocol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152241" y="4827063"/>
            <a:ext cx="1847044" cy="461665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Basic Reference Memory </a:t>
            </a: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contains the BR file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877311" y="3767283"/>
            <a:ext cx="1805290" cy="261610"/>
          </a:xfrm>
          <a:prstGeom prst="rect">
            <a:avLst/>
          </a:prstGeom>
          <a:gradFill>
            <a:gsLst>
              <a:gs pos="100000">
                <a:schemeClr val="accent2"/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Instructions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936" y="974746"/>
            <a:ext cx="1895740" cy="1028844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1088" y="2027110"/>
            <a:ext cx="2962688" cy="876422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7240" y="2112794"/>
            <a:ext cx="4676386" cy="3839584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217127" y="5629213"/>
            <a:ext cx="1968455" cy="646331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2">
                  <a:lumMod val="60000"/>
                  <a:lumOff val="40000"/>
                </a:schemeClr>
              </a:gs>
              <a:gs pos="42000">
                <a:schemeClr val="accent2">
                  <a:lumMod val="40000"/>
                  <a:lumOff val="6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Working Memory </a:t>
            </a: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contains all references (retrieval + BR + other ref.)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7357" y="1242744"/>
            <a:ext cx="1838582" cy="1057423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cxnSp>
        <p:nvCxnSpPr>
          <p:cNvPr id="37" name="Straight Arrow Connector 36"/>
          <p:cNvCxnSpPr>
            <a:endCxn id="9" idx="1"/>
          </p:cNvCxnSpPr>
          <p:nvPr/>
        </p:nvCxnSpPr>
        <p:spPr>
          <a:xfrm flipV="1">
            <a:off x="1791478" y="1489168"/>
            <a:ext cx="996458" cy="73437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6" idx="1"/>
          </p:cNvCxnSpPr>
          <p:nvPr/>
        </p:nvCxnSpPr>
        <p:spPr>
          <a:xfrm flipV="1">
            <a:off x="2005912" y="1771456"/>
            <a:ext cx="3621445" cy="152922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1" idx="1"/>
          </p:cNvCxnSpPr>
          <p:nvPr/>
        </p:nvCxnSpPr>
        <p:spPr>
          <a:xfrm flipV="1">
            <a:off x="1950098" y="2465321"/>
            <a:ext cx="6310990" cy="107149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4" idx="1"/>
          </p:cNvCxnSpPr>
          <p:nvPr/>
        </p:nvCxnSpPr>
        <p:spPr>
          <a:xfrm flipV="1">
            <a:off x="3576193" y="3397787"/>
            <a:ext cx="5935599" cy="40726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5776271" y="3950963"/>
            <a:ext cx="3101040" cy="10500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76" idx="1"/>
          </p:cNvCxnSpPr>
          <p:nvPr/>
        </p:nvCxnSpPr>
        <p:spPr>
          <a:xfrm>
            <a:off x="3415004" y="4574409"/>
            <a:ext cx="3737237" cy="48348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9" idx="1"/>
          </p:cNvCxnSpPr>
          <p:nvPr/>
        </p:nvCxnSpPr>
        <p:spPr>
          <a:xfrm>
            <a:off x="3508310" y="4293198"/>
            <a:ext cx="4629228" cy="5761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35" idx="1"/>
          </p:cNvCxnSpPr>
          <p:nvPr/>
        </p:nvCxnSpPr>
        <p:spPr>
          <a:xfrm>
            <a:off x="3110379" y="5132453"/>
            <a:ext cx="3106748" cy="81992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Multiply 63"/>
          <p:cNvSpPr/>
          <p:nvPr/>
        </p:nvSpPr>
        <p:spPr>
          <a:xfrm>
            <a:off x="1138704" y="5187587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65" name="Multiply 64"/>
          <p:cNvSpPr/>
          <p:nvPr/>
        </p:nvSpPr>
        <p:spPr>
          <a:xfrm>
            <a:off x="1141711" y="2937332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66" name="Multiply 65"/>
          <p:cNvSpPr/>
          <p:nvPr/>
        </p:nvSpPr>
        <p:spPr>
          <a:xfrm>
            <a:off x="1141710" y="2704449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67" name="Multiply 66"/>
          <p:cNvSpPr/>
          <p:nvPr/>
        </p:nvSpPr>
        <p:spPr>
          <a:xfrm>
            <a:off x="1141710" y="2426311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68" name="Multiply 67"/>
          <p:cNvSpPr/>
          <p:nvPr/>
        </p:nvSpPr>
        <p:spPr>
          <a:xfrm>
            <a:off x="1141710" y="4690736"/>
            <a:ext cx="1971675" cy="234315"/>
          </a:xfrm>
          <a:prstGeom prst="mathMultiply">
            <a:avLst>
              <a:gd name="adj1" fmla="val 888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766106" y="5593662"/>
            <a:ext cx="581297" cy="17269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772770" y="5801595"/>
            <a:ext cx="581297" cy="17269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89" name="Picture 8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1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9" grpId="0" animBg="1"/>
      <p:bldP spid="74" grpId="0" animBg="1"/>
      <p:bldP spid="76" grpId="0" animBg="1"/>
      <p:bldP spid="131" grpId="0" animBg="1"/>
      <p:bldP spid="35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245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CONTENT OF A PACKAGE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–</a:t>
            </a:r>
            <a:r>
              <a:rPr lang="ro-RO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 </a:t>
            </a:r>
            <a:r>
              <a:rPr lang="en-GB" sz="2800" b="1" dirty="0" smtClean="0">
                <a:solidFill>
                  <a:srgbClr val="0A4999"/>
                </a:solidFill>
                <a:latin typeface="Arial Narrow" panose="020B0606020202030204" pitchFamily="34" charset="0"/>
              </a:rPr>
              <a:t>multilingual document</a:t>
            </a:r>
            <a:endParaRPr lang="en-GB" sz="2800" b="1" dirty="0">
              <a:solidFill>
                <a:srgbClr val="0A4999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GGil\Desktop\visual_identity\monolingual_logo\monolingual_logo\en\files\EP logo RGB_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601" y="5634236"/>
            <a:ext cx="1433235" cy="1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5036" y="1968791"/>
            <a:ext cx="6001139" cy="30005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997" y="243391"/>
            <a:ext cx="773646" cy="773646"/>
          </a:xfrm>
          <a:prstGeom prst="rect">
            <a:avLst/>
          </a:prstGeom>
        </p:spPr>
      </p:pic>
      <p:cxnSp>
        <p:nvCxnSpPr>
          <p:cNvPr id="8" name="Straight Arrow Connector 7"/>
          <p:cNvCxnSpPr>
            <a:endCxn id="11" idx="1"/>
          </p:cNvCxnSpPr>
          <p:nvPr/>
        </p:nvCxnSpPr>
        <p:spPr>
          <a:xfrm flipV="1">
            <a:off x="3340359" y="3099744"/>
            <a:ext cx="4448986" cy="4467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89345" y="2730412"/>
            <a:ext cx="2286319" cy="738664"/>
          </a:xfrm>
          <a:prstGeom prst="rect">
            <a:avLst/>
          </a:prstGeom>
          <a:noFill/>
          <a:ln w="158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 Narrow" panose="020B0606020202030204" pitchFamily="34" charset="0"/>
              </a:rPr>
              <a:t>The original is placed only in the EN-target language project folder</a:t>
            </a:r>
            <a:endParaRPr lang="en-GB" sz="1400" dirty="0">
              <a:latin typeface="Arial Narrow" panose="020B060602020203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9346" y="3605566"/>
            <a:ext cx="2286319" cy="1886213"/>
          </a:xfrm>
          <a:prstGeom prst="rect">
            <a:avLst/>
          </a:prstGeom>
          <a:ln w="15875">
            <a:solidFill>
              <a:schemeClr val="accent2"/>
            </a:solidFill>
          </a:ln>
        </p:spPr>
      </p:pic>
      <p:cxnSp>
        <p:nvCxnSpPr>
          <p:cNvPr id="14" name="Straight Arrow Connector 13"/>
          <p:cNvCxnSpPr>
            <a:endCxn id="13" idx="1"/>
          </p:cNvCxnSpPr>
          <p:nvPr/>
        </p:nvCxnSpPr>
        <p:spPr>
          <a:xfrm>
            <a:off x="3340359" y="3469076"/>
            <a:ext cx="4448987" cy="107959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19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401</Words>
  <Application>Microsoft Office PowerPoint</Application>
  <PresentationFormat>Widescreen</PresentationFormat>
  <Paragraphs>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Wingdings</vt:lpstr>
      <vt:lpstr>Office Theme</vt:lpstr>
      <vt:lpstr>Pre-treatment packages</vt:lpstr>
      <vt:lpstr>PowerPoint Presentation</vt:lpstr>
      <vt:lpstr>MAIN CATEGORIES OF DOCUMENTS</vt:lpstr>
      <vt:lpstr>TWO-COLUMN COLOURED DOCUMENT</vt:lpstr>
      <vt:lpstr>TYPES OF PRE-TREATED PACKAGES</vt:lpstr>
      <vt:lpstr>BASIC NOTIONS</vt:lpstr>
      <vt:lpstr>CONTENT OF A PACKAGE - monolingual Word original</vt:lpstr>
      <vt:lpstr>CONTENT OF A PACKAGE - monolingual XML4EP original</vt:lpstr>
      <vt:lpstr>CONTENT OF A PACKAGE – multilingual document</vt:lpstr>
      <vt:lpstr>THANK YOU!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Pre-treatment packages</dc:title>
  <dc:creator>meri</dc:creator>
  <cp:lastModifiedBy>meri</cp:lastModifiedBy>
  <cp:revision>45</cp:revision>
  <dcterms:created xsi:type="dcterms:W3CDTF">2024-12-02T17:45:28Z</dcterms:created>
  <dcterms:modified xsi:type="dcterms:W3CDTF">2024-12-03T12:22:18Z</dcterms:modified>
</cp:coreProperties>
</file>